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1358" r:id="rId3"/>
    <p:sldId id="1357" r:id="rId4"/>
    <p:sldId id="1320" r:id="rId5"/>
    <p:sldId id="1366" r:id="rId6"/>
    <p:sldId id="1351" r:id="rId7"/>
    <p:sldId id="1359" r:id="rId8"/>
    <p:sldId id="1356" r:id="rId9"/>
    <p:sldId id="1362" r:id="rId10"/>
    <p:sldId id="1326" r:id="rId11"/>
    <p:sldId id="1363" r:id="rId12"/>
    <p:sldId id="1327" r:id="rId13"/>
    <p:sldId id="1328" r:id="rId14"/>
    <p:sldId id="1364" r:id="rId15"/>
    <p:sldId id="1360" r:id="rId16"/>
    <p:sldId id="1337" r:id="rId17"/>
    <p:sldId id="1338" r:id="rId18"/>
    <p:sldId id="1339" r:id="rId19"/>
    <p:sldId id="1340" r:id="rId20"/>
    <p:sldId id="1365" r:id="rId21"/>
  </p:sldIdLst>
  <p:sldSz cx="9144000" cy="6858000" type="screen4x3"/>
  <p:notesSz cx="9296400" cy="7010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7DCDE3"/>
    <a:srgbClr val="71C9E1"/>
    <a:srgbClr val="CC3300"/>
    <a:srgbClr val="FFFF00"/>
    <a:srgbClr val="4D575F"/>
    <a:srgbClr val="093087"/>
    <a:srgbClr val="506A7E"/>
    <a:srgbClr val="66665D"/>
    <a:srgbClr val="DDDEE0"/>
    <a:srgbClr val="BBBFC3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5697" autoAdjust="0"/>
    <p:restoredTop sz="99433" autoAdjust="0"/>
  </p:normalViewPr>
  <p:slideViewPr>
    <p:cSldViewPr snapToGrid="0">
      <p:cViewPr>
        <p:scale>
          <a:sx n="100" d="100"/>
          <a:sy n="100" d="100"/>
        </p:scale>
        <p:origin x="-972" y="420"/>
      </p:cViewPr>
      <p:guideLst>
        <p:guide orient="horz" pos="643"/>
        <p:guide orient="horz" pos="5746"/>
        <p:guide orient="horz" pos="3670"/>
        <p:guide pos="845"/>
        <p:guide pos="5789"/>
        <p:guide pos="1661"/>
        <p:guide pos="5402"/>
        <p:guide pos="363"/>
      </p:guideLst>
    </p:cSldViewPr>
  </p:slideViewPr>
  <p:outlineViewPr>
    <p:cViewPr>
      <p:scale>
        <a:sx n="33" d="100"/>
        <a:sy n="33" d="100"/>
      </p:scale>
      <p:origin x="0" y="15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230"/>
    </p:cViewPr>
  </p:sorterViewPr>
  <p:notesViewPr>
    <p:cSldViewPr snapToGrid="0">
      <p:cViewPr varScale="1">
        <p:scale>
          <a:sx n="94" d="100"/>
          <a:sy n="94" d="100"/>
        </p:scale>
        <p:origin x="-1472" y="-104"/>
      </p:cViewPr>
      <p:guideLst>
        <p:guide orient="horz" pos="4264"/>
        <p:guide pos="308"/>
        <p:guide pos="55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Location</a:t>
            </a:r>
            <a:r>
              <a:rPr lang="en-US" sz="1400" baseline="0" dirty="0" smtClean="0"/>
              <a:t> of breach</a:t>
            </a:r>
            <a:endParaRPr lang="en-US" sz="1400" dirty="0"/>
          </a:p>
        </c:rich>
      </c:tx>
      <c:layout>
        <c:manualLayout>
          <c:xMode val="edge"/>
          <c:yMode val="edge"/>
          <c:x val="0.28122203536666163"/>
          <c:y val="7.7108146220908905E-2"/>
        </c:manualLayout>
      </c:layout>
    </c:title>
    <c:plotArea>
      <c:layout>
        <c:manualLayout>
          <c:layoutTarget val="inner"/>
          <c:xMode val="edge"/>
          <c:yMode val="edge"/>
          <c:x val="5.6507924374458542E-2"/>
          <c:y val="0.27706057727894046"/>
          <c:w val="0.90337867816376638"/>
          <c:h val="0.4760167531372536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3399A"/>
            </a:solidFill>
          </c:spPr>
          <c:dLbls>
            <c:dLbl>
              <c:idx val="0"/>
              <c:layout>
                <c:manualLayout>
                  <c:x val="-1.2943994292411967E-2"/>
                  <c:y val="-6.1462305085829948E-17"/>
                </c:manualLayout>
              </c:layout>
              <c:showVal val="1"/>
            </c:dLbl>
            <c:dLbl>
              <c:idx val="1"/>
              <c:layout>
                <c:manualLayout>
                  <c:x val="-6.471997146205982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6.0316974978341775E-3"/>
                  <c:y val="-3.3527920751515988E-3"/>
                </c:manualLayout>
              </c:layout>
              <c:showVal val="1"/>
            </c:dLbl>
            <c:dLbl>
              <c:idx val="3"/>
              <c:layout>
                <c:manualLayout>
                  <c:x val="-6.4719971462059243E-3"/>
                  <c:y val="-6.1462305085829948E-17"/>
                </c:manualLayout>
              </c:layout>
              <c:showVal val="1"/>
            </c:dLbl>
            <c:dLbl>
              <c:idx val="5"/>
              <c:layout>
                <c:manualLayout>
                  <c:x val="-6.4719971462059824E-3"/>
                  <c:y val="3.3525280965612568E-3"/>
                </c:manualLayout>
              </c:layout>
              <c:showVal val="1"/>
            </c:dLbl>
            <c:dLbl>
              <c:idx val="6"/>
              <c:layout>
                <c:manualLayout>
                  <c:x val="-1.617999286551495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Desktop</c:v>
                </c:pt>
                <c:pt idx="1">
                  <c:v>EMR</c:v>
                </c:pt>
                <c:pt idx="2">
                  <c:v>Email</c:v>
                </c:pt>
                <c:pt idx="3">
                  <c:v>Server</c:v>
                </c:pt>
                <c:pt idx="4">
                  <c:v>Other</c:v>
                </c:pt>
                <c:pt idx="5">
                  <c:v>Paper</c:v>
                </c:pt>
                <c:pt idx="6">
                  <c:v>Mobile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0.10176991150442477</c:v>
                </c:pt>
                <c:pt idx="1">
                  <c:v>4.4247787610619468E-2</c:v>
                </c:pt>
                <c:pt idx="2">
                  <c:v>9.2920353982300904E-2</c:v>
                </c:pt>
                <c:pt idx="3">
                  <c:v>0.12389380530973451</c:v>
                </c:pt>
                <c:pt idx="4">
                  <c:v>7.9646017699115057E-2</c:v>
                </c:pt>
                <c:pt idx="5">
                  <c:v>0.19911504424778761</c:v>
                </c:pt>
                <c:pt idx="6">
                  <c:v>0.35840707964601776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>
                <c:manualLayout>
                  <c:x val="9.707995719308975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7079957193089757E-3"/>
                  <c:y val="1.00575842896837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03818197722143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6510217601793813E-2"/>
                  <c:y val="-3.3525280965611953E-3"/>
                </c:manualLayout>
              </c:layout>
              <c:showVal val="1"/>
            </c:dLbl>
            <c:dLbl>
              <c:idx val="4"/>
              <c:layout>
                <c:manualLayout>
                  <c:x val="1.338424263629532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179992865514956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782321765275442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Desktop</c:v>
                </c:pt>
                <c:pt idx="1">
                  <c:v>EMR</c:v>
                </c:pt>
                <c:pt idx="2">
                  <c:v>Email</c:v>
                </c:pt>
                <c:pt idx="3">
                  <c:v>Server</c:v>
                </c:pt>
                <c:pt idx="4">
                  <c:v>Other</c:v>
                </c:pt>
                <c:pt idx="5">
                  <c:v>Paper</c:v>
                </c:pt>
                <c:pt idx="6">
                  <c:v>Mobile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0.16</c:v>
                </c:pt>
                <c:pt idx="1">
                  <c:v>3.0000000000000002E-2</c:v>
                </c:pt>
                <c:pt idx="2">
                  <c:v>3.500000000000001E-2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0.18500000000000003</c:v>
                </c:pt>
                <c:pt idx="6">
                  <c:v>0.35000000000000003</c:v>
                </c:pt>
              </c:numCache>
            </c:numRef>
          </c:val>
        </c:ser>
        <c:dLbls/>
        <c:gapWidth val="50"/>
        <c:axId val="235038208"/>
        <c:axId val="235039744"/>
      </c:barChart>
      <c:catAx>
        <c:axId val="235038208"/>
        <c:scaling>
          <c:orientation val="minMax"/>
        </c:scaling>
        <c:axPos val="b"/>
        <c:majorTickMark val="none"/>
        <c:tickLblPos val="nextTo"/>
        <c:txPr>
          <a:bodyPr rot="-2700000" vert="horz"/>
          <a:lstStyle/>
          <a:p>
            <a:pPr>
              <a:defRPr sz="1400"/>
            </a:pPr>
            <a:endParaRPr lang="en-US"/>
          </a:p>
        </c:txPr>
        <c:crossAx val="235039744"/>
        <c:crosses val="autoZero"/>
        <c:auto val="1"/>
        <c:lblAlgn val="ctr"/>
        <c:lblOffset val="100"/>
      </c:catAx>
      <c:valAx>
        <c:axId val="235039744"/>
        <c:scaling>
          <c:orientation val="minMax"/>
          <c:max val="0.6000000000000002"/>
        </c:scaling>
        <c:axPos val="l"/>
        <c:numFmt formatCode="0%" sourceLinked="0"/>
        <c:majorTickMark val="none"/>
        <c:tickLblPos val="none"/>
        <c:spPr>
          <a:ln>
            <a:noFill/>
          </a:ln>
        </c:spPr>
        <c:crossAx val="235038208"/>
        <c:crosses val="autoZero"/>
        <c:crossBetween val="between"/>
        <c:majorUnit val="0.25"/>
        <c:minorUnit val="5.0000000000000017E-2"/>
      </c:valAx>
    </c:plotArea>
    <c:legend>
      <c:legendPos val="t"/>
      <c:layout>
        <c:manualLayout>
          <c:xMode val="edge"/>
          <c:yMode val="edge"/>
          <c:x val="0.32441650104469261"/>
          <c:y val="0.17466671383084145"/>
          <c:w val="0.35116699791061523"/>
          <c:h val="7.2024446529288702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75736" y="6557103"/>
            <a:ext cx="4028577" cy="3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687" tIns="46346" rIns="92687" bIns="46346" anchor="ctr"/>
          <a:lstStyle>
            <a:lvl1pPr algn="l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algn="l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4088" algn="l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algn="l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7700" algn="l" defTabSz="954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49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21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93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65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9AE0ABB-3123-448D-9AD8-6E8D25EDE00C}" type="slidenum">
              <a:rPr lang="en-US" altLang="en-US" sz="1200" b="0">
                <a:latin typeface="Arial" charset="0"/>
              </a:rPr>
              <a:pPr algn="r"/>
              <a:t>‹#›</a:t>
            </a:fld>
            <a:endParaRPr lang="en-US" altLang="en-US" sz="1200" b="0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87573" y="133713"/>
            <a:ext cx="8386264" cy="28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668" tIns="44334" rIns="88668" bIns="44334" anchor="ctr">
            <a:spAutoFit/>
          </a:bodyPr>
          <a:lstStyle/>
          <a:p>
            <a:pPr algn="r"/>
            <a:r>
              <a:rPr lang="en-US" altLang="en-US" sz="1300" dirty="0"/>
              <a:t>Title of Presentation 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87573" y="6579242"/>
            <a:ext cx="82887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668" tIns="44334" rIns="88668" bIns="44334" anchor="ctr"/>
          <a:lstStyle/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596" y="6637507"/>
            <a:ext cx="3045302" cy="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49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0525" y="523875"/>
            <a:ext cx="3486150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7691" y="3300110"/>
            <a:ext cx="6817901" cy="319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7" tIns="46346" rIns="92687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75736" y="6557103"/>
            <a:ext cx="4028577" cy="3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7" tIns="46346" rIns="92687" bIns="46346" numCol="1" anchor="ctr" anchorCtr="0" compatLnSpc="1">
            <a:prstTxWarp prst="textNoShape">
              <a:avLst/>
            </a:prstTxWarp>
          </a:bodyPr>
          <a:lstStyle>
            <a:lvl1pPr algn="r" defTabSz="925164">
              <a:spcBef>
                <a:spcPct val="0"/>
              </a:spcBef>
              <a:defRPr b="0"/>
            </a:lvl1pPr>
          </a:lstStyle>
          <a:p>
            <a:fld id="{4B50B1D8-9635-4CD2-AD91-5850F56052E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487573" y="133713"/>
            <a:ext cx="8386264" cy="28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668" tIns="44334" rIns="88668" bIns="44334" anchor="ctr">
            <a:spAutoFit/>
          </a:bodyPr>
          <a:lstStyle/>
          <a:p>
            <a:pPr algn="r"/>
            <a:r>
              <a:rPr lang="en-US" altLang="en-US" sz="1300" dirty="0"/>
              <a:t>Title of Presentation</a:t>
            </a: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487573" y="6579242"/>
            <a:ext cx="82887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668" tIns="44334" rIns="88668" bIns="44334" anchor="ctr"/>
          <a:lstStyle/>
          <a:p>
            <a:endParaRPr lang="en-US" dirty="0"/>
          </a:p>
        </p:txBody>
      </p:sp>
      <p:pic>
        <p:nvPicPr>
          <p:cNvPr id="1423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96" y="6637507"/>
            <a:ext cx="3045302" cy="1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075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274638" indent="-1555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27063" indent="-238125" algn="l" rtl="0" eaLnBrk="0" fontAlgn="base" hangingPunct="0">
      <a:spcBef>
        <a:spcPct val="30000"/>
      </a:spcBef>
      <a:spcAft>
        <a:spcPct val="0"/>
      </a:spcAft>
      <a:buChar char="—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19163" indent="-174625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196975" indent="-11271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0798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771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713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FF21F-4363-4FED-8745-3B563ED4D41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54726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7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258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876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342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One credit card number might be around $10</a:t>
            </a:r>
          </a:p>
          <a:p>
            <a:r>
              <a:rPr lang="en-US" b="0" dirty="0" smtClean="0"/>
              <a:t>Get the magnetic strip and now you got $20</a:t>
            </a:r>
          </a:p>
          <a:p>
            <a:r>
              <a:rPr lang="en-US" b="0" dirty="0" smtClean="0"/>
              <a:t>Recent stat I just heard earlier this week is the health records from the Anthem breach were going for as much as $400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492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0" dirty="0" smtClean="0"/>
              <a:t>Greg’s notes – I like to understand the underlying issues of any problem.  With cyber security we seem focused</a:t>
            </a:r>
          </a:p>
          <a:p>
            <a:pPr>
              <a:spcBef>
                <a:spcPts val="0"/>
              </a:spcBef>
            </a:pPr>
            <a:r>
              <a:rPr lang="en-US" b="0" dirty="0" smtClean="0"/>
              <a:t>On another tool and addressing the problem but we need to make sure we understand what is causing the issue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Software – we see continuous issues related to software patching, vulnerabilities – name the software – </a:t>
            </a:r>
            <a:r>
              <a:rPr lang="en-US" b="0" dirty="0" err="1" smtClean="0"/>
              <a:t>firefox</a:t>
            </a:r>
            <a:r>
              <a:rPr lang="en-US" b="0" dirty="0" smtClean="0"/>
              <a:t>, IE, OS, Adobe – 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might the cloud shift things – IaaS nothing but what about SaaS – who gets reputational impact and financial impact – do not forget anything that has an IP address has software and that means it can be vulnerable -  we have seen Hospital Medical Devices Used As Weapons In Cyberattacks (Insulin pumps, heart monitors, x-ray systems)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Tech </a:t>
            </a:r>
            <a:r>
              <a:rPr lang="en-US" b="0" dirty="0" err="1" smtClean="0"/>
              <a:t>Impl</a:t>
            </a:r>
            <a:r>
              <a:rPr lang="en-US" b="0" dirty="0" smtClean="0"/>
              <a:t> – How do we minimize errors – yes we might have a FW but what if we leave it wide open, how do we make sure we properly implementing and configuring our hardware and software security solutions? -&gt;bring up program issue without naming the program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Insider Threat – I remember when I was little and my dad worked for Kodak – in those days he carried a briefcase.  If we wanted to leave with something is was probably big and visible – all briefcases were checked upon exit – no longer the case –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take info from recent metatalk report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Social Engineering – making sure our people are trained – emails from our banks, links, emails from people we think are in our 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52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342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342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CA35C-BCE1-4750-AD55-8A937F63E4DD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283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23875"/>
            <a:ext cx="3486150" cy="2614613"/>
          </a:xfrm>
          <a:ln/>
        </p:spPr>
      </p:sp>
      <p:sp>
        <p:nvSpPr>
          <p:cNvPr id="283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500" y="3299930"/>
            <a:ext cx="6820454" cy="3196694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029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1D8-9635-4CD2-AD91-5850F56052E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230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5025" y="1419225"/>
            <a:ext cx="784225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12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41500" y="4292600"/>
            <a:ext cx="6835775" cy="1695450"/>
          </a:xfrm>
        </p:spPr>
        <p:txBody>
          <a:bodyPr/>
          <a:lstStyle>
            <a:lvl1pPr marL="0" indent="0" algn="r">
              <a:lnSpc>
                <a:spcPct val="85000"/>
              </a:lnSpc>
              <a:spcBef>
                <a:spcPct val="0"/>
              </a:spcBef>
              <a:buFont typeface="Monotype Sorts" pitchFamily="2" charset="2"/>
              <a:buNone/>
              <a:defRPr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689849"/>
            <a:ext cx="9144004" cy="11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327934"/>
            <a:ext cx="6400800" cy="6696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" y="5451723"/>
            <a:ext cx="9144001" cy="238125"/>
          </a:xfrm>
          <a:prstGeom prst="rect">
            <a:avLst/>
          </a:prstGeom>
          <a:solidFill>
            <a:srgbClr val="BBBFC3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222" y="5958456"/>
            <a:ext cx="6321565" cy="6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6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60436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5230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83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17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11325"/>
            <a:ext cx="39481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711325"/>
            <a:ext cx="39481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236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1616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6454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928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30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rgbClr val="DDDEE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533400" cy="685800"/>
          </a:xfrm>
          <a:prstGeom prst="rect">
            <a:avLst/>
          </a:prstGeom>
          <a:solidFill>
            <a:srgbClr val="71C9E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‹#›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0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730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2586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8025"/>
            <a:ext cx="2043112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708025"/>
            <a:ext cx="5980113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4254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5950" y="708025"/>
            <a:ext cx="8175625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343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/>
            </a:lvl1pPr>
            <a:lvl3pPr marL="1200150" indent="-342900">
              <a:buFont typeface="Wingdings" panose="05000000000000000000" pitchFamily="2" charset="2"/>
              <a:buChar char="§"/>
              <a:defRPr/>
            </a:lvl3pPr>
            <a:lvl4pPr marL="1543050" indent="-228600">
              <a:buFont typeface="Courier New" panose="02070309020205020404" pitchFamily="49" charset="0"/>
              <a:buChar char="o"/>
              <a:defRPr/>
            </a:lvl4pPr>
            <a:lvl5pPr marL="1885950" indent="-228600">
              <a:buClr>
                <a:srgbClr val="003296"/>
              </a:buClr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310281"/>
            <a:ext cx="8432251" cy="537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4350" y="971550"/>
            <a:ext cx="8201025" cy="46672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212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33400" y="0"/>
            <a:ext cx="8610600" cy="685800"/>
          </a:xfrm>
          <a:prstGeom prst="rect">
            <a:avLst/>
          </a:prstGeom>
          <a:solidFill>
            <a:srgbClr val="DDDEE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533400" cy="685800"/>
          </a:xfrm>
          <a:prstGeom prst="rect">
            <a:avLst/>
          </a:prstGeom>
          <a:solidFill>
            <a:srgbClr val="71C9E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‹#›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" y="6443831"/>
            <a:ext cx="9153144" cy="80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83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9481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600200"/>
            <a:ext cx="39481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12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‹#›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40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66665D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F6C0404D-1C54-4089-8A02-3B3E7C0F4819}" type="slidenum">
              <a:rPr lang="en-US" smtClean="0"/>
              <a:pPr/>
              <a:t>‹#›</a:t>
            </a:fld>
            <a:r>
              <a:rPr lang="en-US" dirty="0" smtClean="0"/>
              <a:t>  </a:t>
            </a:r>
            <a:r>
              <a:rPr lang="en-US" dirty="0" smtClean="0">
                <a:solidFill>
                  <a:srgbClr val="71C9E1"/>
                </a:solidFill>
              </a:rPr>
              <a:t>|  </a:t>
            </a:r>
            <a:r>
              <a:rPr lang="en-US" dirty="0" smtClean="0"/>
              <a:t>www.gdit.com/health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421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5D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94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25249"/>
            <a:ext cx="9144000" cy="5569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689849"/>
            <a:ext cx="9144004" cy="116815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33400" y="-1"/>
            <a:ext cx="8610600" cy="638175"/>
          </a:xfrm>
          <a:prstGeom prst="rect">
            <a:avLst/>
          </a:prstGeom>
          <a:solidFill>
            <a:srgbClr val="DDDEE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-9525"/>
            <a:ext cx="533400" cy="885825"/>
          </a:xfrm>
          <a:prstGeom prst="rect">
            <a:avLst/>
          </a:prstGeom>
          <a:solidFill>
            <a:srgbClr val="71C9E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876323"/>
            <a:ext cx="4276725" cy="292608"/>
          </a:xfrm>
          <a:prstGeom prst="rect">
            <a:avLst/>
          </a:prstGeom>
          <a:solidFill>
            <a:srgbClr val="66665D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3401" y="875433"/>
            <a:ext cx="371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Health Solutions Division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GD_health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77800"/>
            <a:ext cx="3297716" cy="34744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2" y="5451723"/>
            <a:ext cx="9144001" cy="238125"/>
          </a:xfrm>
          <a:prstGeom prst="rect">
            <a:avLst/>
          </a:prstGeom>
          <a:solidFill>
            <a:srgbClr val="BBBFC3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0661" y="5689848"/>
            <a:ext cx="5968765" cy="1168152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17578" y="5707100"/>
            <a:ext cx="2232563" cy="566824"/>
          </a:xfrm>
        </p:spPr>
        <p:txBody>
          <a:bodyPr anchor="b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25968" y="6374924"/>
            <a:ext cx="2241602" cy="414068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33400" y="638175"/>
            <a:ext cx="8610600" cy="238125"/>
          </a:xfrm>
          <a:prstGeom prst="rect">
            <a:avLst/>
          </a:prstGeom>
          <a:solidFill>
            <a:srgbClr val="BBBFC3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02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0"/>
            <a:ext cx="3008313" cy="6422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6029"/>
            <a:ext cx="5111750" cy="4700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3AC8-AA94-4E7C-A5BE-662701700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9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33400" y="0"/>
            <a:ext cx="8610600" cy="640080"/>
          </a:xfrm>
          <a:prstGeom prst="rect">
            <a:avLst/>
          </a:prstGeom>
          <a:solidFill>
            <a:srgbClr val="DDDEE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533400" cy="640080"/>
          </a:xfrm>
          <a:prstGeom prst="rect">
            <a:avLst/>
          </a:prstGeom>
          <a:solidFill>
            <a:srgbClr val="71C9E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346" y="22306"/>
            <a:ext cx="8061325" cy="61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046" y="1042650"/>
            <a:ext cx="7991242" cy="4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552091" cy="64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r>
              <a:rPr lang="en-US" dirty="0" smtClean="0">
                <a:solidFill>
                  <a:srgbClr val="939EA7"/>
                </a:solidFill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71C9E1"/>
                </a:solidFill>
              </a:rPr>
              <a:t>|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b="0" dirty="0">
              <a:solidFill>
                <a:srgbClr val="939EA7"/>
              </a:solidFill>
            </a:endParaRPr>
          </a:p>
        </p:txBody>
      </p:sp>
      <p:pic>
        <p:nvPicPr>
          <p:cNvPr id="3" name="Picture 2" descr="GD_health_logo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717" y="6580912"/>
            <a:ext cx="2169196" cy="228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5" r:id="rId4"/>
    <p:sldLayoutId id="2147483657" r:id="rId5"/>
    <p:sldLayoutId id="2147483658" r:id="rId6"/>
    <p:sldLayoutId id="2147483664" r:id="rId7"/>
    <p:sldLayoutId id="2147483694" r:id="rId8"/>
    <p:sldLayoutId id="2147483695" r:id="rId9"/>
    <p:sldLayoutId id="2147483696" r:id="rId10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─"/>
        <a:defRPr sz="2600">
          <a:solidFill>
            <a:schemeClr val="tx1"/>
          </a:solidFill>
          <a:latin typeface="+mn-lt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43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─"/>
        <a:defRPr sz="2200">
          <a:solidFill>
            <a:schemeClr val="tx1"/>
          </a:solidFill>
          <a:latin typeface="+mn-lt"/>
        </a:defRPr>
      </a:lvl4pPr>
      <a:lvl5pPr marL="1885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5pPr>
      <a:lvl6pPr marL="2343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000">
          <a:solidFill>
            <a:schemeClr val="bg2"/>
          </a:solidFill>
          <a:latin typeface="+mn-lt"/>
        </a:defRPr>
      </a:lvl6pPr>
      <a:lvl7pPr marL="2800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000">
          <a:solidFill>
            <a:schemeClr val="bg2"/>
          </a:solidFill>
          <a:latin typeface="+mn-lt"/>
        </a:defRPr>
      </a:lvl7pPr>
      <a:lvl8pPr marL="3257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000">
          <a:solidFill>
            <a:schemeClr val="bg2"/>
          </a:solidFill>
          <a:latin typeface="+mn-lt"/>
        </a:defRPr>
      </a:lvl8pPr>
      <a:lvl9pPr marL="3714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72181"/>
            <a:ext cx="8432251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4" y="1563880"/>
            <a:ext cx="8406612" cy="4794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59012" name="Line 4"/>
          <p:cNvSpPr>
            <a:spLocks noChangeShapeType="1"/>
          </p:cNvSpPr>
          <p:nvPr/>
        </p:nvSpPr>
        <p:spPr bwMode="auto">
          <a:xfrm>
            <a:off x="481013" y="6441518"/>
            <a:ext cx="8196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859013" name="Line 5"/>
          <p:cNvSpPr>
            <a:spLocks noChangeShapeType="1"/>
          </p:cNvSpPr>
          <p:nvPr/>
        </p:nvSpPr>
        <p:spPr bwMode="auto">
          <a:xfrm>
            <a:off x="317500" y="1219200"/>
            <a:ext cx="8359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859015" name="Text Box 7"/>
          <p:cNvSpPr txBox="1">
            <a:spLocks noChangeArrowheads="1"/>
          </p:cNvSpPr>
          <p:nvPr/>
        </p:nvSpPr>
        <p:spPr bwMode="auto">
          <a:xfrm>
            <a:off x="8751769" y="6525104"/>
            <a:ext cx="309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244054CB-178E-4632-82F1-17DAB51C9704}" type="slidenum">
              <a:rPr lang="en-US" sz="800" b="0">
                <a:solidFill>
                  <a:srgbClr val="003896"/>
                </a:solidFill>
              </a:rPr>
              <a:pPr algn="l">
                <a:defRPr/>
              </a:pPr>
              <a:t>‹#›</a:t>
            </a:fld>
            <a:endParaRPr lang="en-US" sz="800" b="0" dirty="0">
              <a:solidFill>
                <a:srgbClr val="003896"/>
              </a:solidFill>
            </a:endParaRPr>
          </a:p>
        </p:txBody>
      </p:sp>
      <p:sp>
        <p:nvSpPr>
          <p:cNvPr id="2859020" name="Rectangle 12"/>
          <p:cNvSpPr>
            <a:spLocks noChangeArrowheads="1"/>
          </p:cNvSpPr>
          <p:nvPr/>
        </p:nvSpPr>
        <p:spPr bwMode="auto">
          <a:xfrm>
            <a:off x="0" y="982717"/>
            <a:ext cx="9144000" cy="519112"/>
          </a:xfrm>
          <a:prstGeom prst="rect">
            <a:avLst/>
          </a:prstGeom>
          <a:solidFill>
            <a:srgbClr val="0042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600" b="0" dirty="0">
              <a:solidFill>
                <a:srgbClr val="FFFFFF"/>
              </a:solidFill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/>
        </p:nvPicPr>
        <p:blipFill rotWithShape="1">
          <a:blip r:embed="rId16" cstate="print"/>
          <a:srcRect l="19489"/>
          <a:stretch/>
        </p:blipFill>
        <p:spPr bwMode="auto">
          <a:xfrm>
            <a:off x="536447" y="6511633"/>
            <a:ext cx="1901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9014" name="Line 6"/>
          <p:cNvSpPr>
            <a:spLocks noChangeShapeType="1"/>
          </p:cNvSpPr>
          <p:nvPr/>
        </p:nvSpPr>
        <p:spPr bwMode="auto">
          <a:xfrm>
            <a:off x="261013" y="236538"/>
            <a:ext cx="0" cy="63865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9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896"/>
        </a:buClr>
        <a:buSzPct val="80000"/>
        <a:buFont typeface="Monotype Sorts"/>
        <a:buChar char="l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96"/>
        </a:buClr>
        <a:buSzPct val="80000"/>
        <a:buFont typeface="Verdana" pitchFamily="34" charset="0"/>
        <a:buChar char="—"/>
        <a:defRPr>
          <a:solidFill>
            <a:schemeClr val="bg2"/>
          </a:solidFill>
          <a:latin typeface="+mn-lt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rgbClr val="003896"/>
        </a:buClr>
        <a:buChar char="•"/>
        <a:defRPr sz="1600">
          <a:solidFill>
            <a:schemeClr val="bg2"/>
          </a:solidFill>
          <a:latin typeface="+mn-lt"/>
        </a:defRPr>
      </a:lvl3pPr>
      <a:lvl4pPr marL="1543050" indent="-228600" algn="l" rtl="0" eaLnBrk="0" fontAlgn="base" hangingPunct="0">
        <a:spcBef>
          <a:spcPct val="20000"/>
        </a:spcBef>
        <a:spcAft>
          <a:spcPct val="0"/>
        </a:spcAft>
        <a:buClr>
          <a:srgbClr val="003896"/>
        </a:buClr>
        <a:buFont typeface="Microsoft Sans Serif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1885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/>
        <a:buChar char="n"/>
        <a:defRPr sz="1400">
          <a:solidFill>
            <a:schemeClr val="bg2"/>
          </a:solidFill>
          <a:latin typeface="+mn-lt"/>
        </a:defRPr>
      </a:lvl5pPr>
      <a:lvl6pPr marL="23431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1400">
          <a:solidFill>
            <a:schemeClr val="bg2"/>
          </a:solidFill>
          <a:latin typeface="+mn-lt"/>
        </a:defRPr>
      </a:lvl6pPr>
      <a:lvl7pPr marL="28003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1400">
          <a:solidFill>
            <a:schemeClr val="bg2"/>
          </a:solidFill>
          <a:latin typeface="+mn-lt"/>
        </a:defRPr>
      </a:lvl7pPr>
      <a:lvl8pPr marL="32575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1400">
          <a:solidFill>
            <a:schemeClr val="bg2"/>
          </a:solidFill>
          <a:latin typeface="+mn-lt"/>
        </a:defRPr>
      </a:lvl8pPr>
      <a:lvl9pPr marL="37147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Monotype Sort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magazineuk.com/importance-of-patching-government-teams-up-with-software-companies/article/42421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week.com/security/lack-of-patching-remains-a-top-security-risk-hp-report-finds.html" TargetMode="External"/><Relationship Id="rId4" Type="http://schemas.openxmlformats.org/officeDocument/2006/relationships/hyperlink" Target="http://www.scmagazineuk.com/poor-patching-is-still-one-of-the-biggest-security-issues/article/42968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Cyber Security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Greg Sanchez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30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" y="838660"/>
            <a:ext cx="7777162" cy="56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5605" y="5899693"/>
            <a:ext cx="727443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dirty="0" smtClean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10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8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501" name="Rectangle 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Risk Management and Mitigation</a:t>
            </a:r>
            <a:endParaRPr lang="en-US" altLang="en-US" sz="2400" b="0" dirty="0"/>
          </a:p>
        </p:txBody>
      </p:sp>
      <p:sp>
        <p:nvSpPr>
          <p:cNvPr id="59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60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11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sp>
        <p:nvSpPr>
          <p:cNvPr id="2833412" name="Line 4"/>
          <p:cNvSpPr>
            <a:spLocks noChangeShapeType="1"/>
          </p:cNvSpPr>
          <p:nvPr/>
        </p:nvSpPr>
        <p:spPr bwMode="auto">
          <a:xfrm>
            <a:off x="4099234" y="4150477"/>
            <a:ext cx="1587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3" name="Line 5"/>
          <p:cNvSpPr>
            <a:spLocks noChangeShapeType="1"/>
          </p:cNvSpPr>
          <p:nvPr/>
        </p:nvSpPr>
        <p:spPr bwMode="auto">
          <a:xfrm>
            <a:off x="2605396" y="3175752"/>
            <a:ext cx="1588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4" name="Rectangle 6"/>
          <p:cNvSpPr>
            <a:spLocks noChangeArrowheads="1"/>
          </p:cNvSpPr>
          <p:nvPr/>
        </p:nvSpPr>
        <p:spPr bwMode="auto">
          <a:xfrm>
            <a:off x="1887846" y="1566027"/>
            <a:ext cx="2724150" cy="2063750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45720" rIns="18288" bIns="18288"/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28600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Quantify Risk</a:t>
            </a:r>
          </a:p>
          <a:p>
            <a:pPr lvl="1"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Cost, Schedule, Performance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Event Analysis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Relational analysis with existing risks </a:t>
            </a: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and 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open issues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Cost / Schedule </a:t>
            </a:r>
            <a:b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Impacts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Probability of</a:t>
            </a:r>
            <a:b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Occurrence (R</a:t>
            </a:r>
            <a:r>
              <a:rPr lang="en-US" altLang="en-US" sz="1200" baseline="-25000" dirty="0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Impact of </a:t>
            </a:r>
            <a:b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Occurrence (R</a:t>
            </a:r>
            <a:r>
              <a:rPr lang="en-US" altLang="en-US" sz="1200" baseline="-25000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833415" name="Line 7"/>
          <p:cNvSpPr>
            <a:spLocks noChangeShapeType="1"/>
          </p:cNvSpPr>
          <p:nvPr/>
        </p:nvSpPr>
        <p:spPr bwMode="auto">
          <a:xfrm flipH="1">
            <a:off x="2859396" y="4691815"/>
            <a:ext cx="15827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6" name="Line 8"/>
          <p:cNvSpPr>
            <a:spLocks noChangeShapeType="1"/>
          </p:cNvSpPr>
          <p:nvPr/>
        </p:nvSpPr>
        <p:spPr bwMode="auto">
          <a:xfrm flipH="1">
            <a:off x="4815196" y="5360152"/>
            <a:ext cx="17081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7" name="Freeform 9"/>
          <p:cNvSpPr>
            <a:spLocks/>
          </p:cNvSpPr>
          <p:nvPr/>
        </p:nvSpPr>
        <p:spPr bwMode="auto">
          <a:xfrm>
            <a:off x="7147234" y="4810877"/>
            <a:ext cx="969962" cy="530225"/>
          </a:xfrm>
          <a:custGeom>
            <a:avLst/>
            <a:gdLst>
              <a:gd name="T0" fmla="*/ 1410 w 1410"/>
              <a:gd name="T1" fmla="*/ 0 h 228"/>
              <a:gd name="T2" fmla="*/ 1410 w 1410"/>
              <a:gd name="T3" fmla="*/ 228 h 228"/>
              <a:gd name="T4" fmla="*/ 0 w 1410"/>
              <a:gd name="T5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0" h="228">
                <a:moveTo>
                  <a:pt x="1410" y="0"/>
                </a:moveTo>
                <a:lnTo>
                  <a:pt x="1410" y="228"/>
                </a:lnTo>
                <a:lnTo>
                  <a:pt x="0" y="22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8" name="Freeform 10"/>
          <p:cNvSpPr>
            <a:spLocks/>
          </p:cNvSpPr>
          <p:nvPr/>
        </p:nvSpPr>
        <p:spPr bwMode="auto">
          <a:xfrm>
            <a:off x="4707246" y="2963027"/>
            <a:ext cx="1200150" cy="1114425"/>
          </a:xfrm>
          <a:custGeom>
            <a:avLst/>
            <a:gdLst>
              <a:gd name="T0" fmla="*/ 878 w 878"/>
              <a:gd name="T1" fmla="*/ 0 h 898"/>
              <a:gd name="T2" fmla="*/ 460 w 878"/>
              <a:gd name="T3" fmla="*/ 0 h 898"/>
              <a:gd name="T4" fmla="*/ 460 w 878"/>
              <a:gd name="T5" fmla="*/ 898 h 898"/>
              <a:gd name="T6" fmla="*/ 0 w 878"/>
              <a:gd name="T7" fmla="*/ 898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8" h="898">
                <a:moveTo>
                  <a:pt x="878" y="0"/>
                </a:moveTo>
                <a:lnTo>
                  <a:pt x="460" y="0"/>
                </a:lnTo>
                <a:lnTo>
                  <a:pt x="460" y="898"/>
                </a:lnTo>
                <a:lnTo>
                  <a:pt x="0" y="89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19" name="Line 11"/>
          <p:cNvSpPr>
            <a:spLocks noChangeShapeType="1"/>
          </p:cNvSpPr>
          <p:nvPr/>
        </p:nvSpPr>
        <p:spPr bwMode="auto">
          <a:xfrm>
            <a:off x="8331508" y="3375777"/>
            <a:ext cx="1588" cy="1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0" name="Line 12"/>
          <p:cNvSpPr>
            <a:spLocks noChangeShapeType="1"/>
          </p:cNvSpPr>
          <p:nvPr/>
        </p:nvSpPr>
        <p:spPr bwMode="auto">
          <a:xfrm>
            <a:off x="6010584" y="3790115"/>
            <a:ext cx="1587" cy="62071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1" name="Line 13"/>
          <p:cNvSpPr>
            <a:spLocks noChangeShapeType="1"/>
          </p:cNvSpPr>
          <p:nvPr/>
        </p:nvSpPr>
        <p:spPr bwMode="auto">
          <a:xfrm>
            <a:off x="6010584" y="2870952"/>
            <a:ext cx="1587" cy="53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2" name="Line 14"/>
          <p:cNvSpPr>
            <a:spLocks noChangeShapeType="1"/>
          </p:cNvSpPr>
          <p:nvPr/>
        </p:nvSpPr>
        <p:spPr bwMode="auto">
          <a:xfrm>
            <a:off x="5424796" y="2591552"/>
            <a:ext cx="3159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27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3" name="Line 15"/>
          <p:cNvSpPr>
            <a:spLocks noChangeShapeType="1"/>
          </p:cNvSpPr>
          <p:nvPr/>
        </p:nvSpPr>
        <p:spPr bwMode="auto">
          <a:xfrm>
            <a:off x="1055996" y="2416927"/>
            <a:ext cx="8445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4" name="Rectangle 16"/>
          <p:cNvSpPr>
            <a:spLocks noChangeArrowheads="1"/>
          </p:cNvSpPr>
          <p:nvPr/>
        </p:nvSpPr>
        <p:spPr bwMode="auto">
          <a:xfrm>
            <a:off x="317809" y="1566027"/>
            <a:ext cx="1398587" cy="1863725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45720" rIns="18288" bIns="18288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39700" indent="-1381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271463" indent="-1301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algn="l" eaLnBrk="1" hangingPunct="1"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Identify Potential Risks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Enter in Risk Register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Assumption Testing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Data About the Risk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Understand the Risk</a:t>
            </a:r>
            <a:endParaRPr lang="en-US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25" name="Line 17"/>
          <p:cNvSpPr>
            <a:spLocks noChangeShapeType="1"/>
          </p:cNvSpPr>
          <p:nvPr/>
        </p:nvSpPr>
        <p:spPr bwMode="auto">
          <a:xfrm flipV="1">
            <a:off x="4154796" y="2594727"/>
            <a:ext cx="6191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189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6" name="Rectangle 18"/>
          <p:cNvSpPr>
            <a:spLocks noChangeArrowheads="1"/>
          </p:cNvSpPr>
          <p:nvPr/>
        </p:nvSpPr>
        <p:spPr bwMode="gray">
          <a:xfrm rot="10800000">
            <a:off x="4764396" y="1829552"/>
            <a:ext cx="814388" cy="10287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rot="10800000" lIns="30162" tIns="30162" rIns="30162" bIns="30162" anchor="ctr"/>
          <a:lstStyle/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Risk Exposure</a:t>
            </a:r>
          </a:p>
          <a:p>
            <a:pPr algn="ctr" eaLnBrk="1" hangingPunct="1"/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High 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or </a:t>
            </a: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Moderate</a:t>
            </a:r>
            <a:endParaRPr lang="en-US" alt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33427" name="Rectangle 19"/>
          <p:cNvSpPr>
            <a:spLocks noChangeArrowheads="1"/>
          </p:cNvSpPr>
          <p:nvPr/>
        </p:nvSpPr>
        <p:spPr bwMode="gray">
          <a:xfrm rot="10800000">
            <a:off x="3403909" y="3810752"/>
            <a:ext cx="1393825" cy="441325"/>
          </a:xfrm>
          <a:prstGeom prst="rect">
            <a:avLst/>
          </a:prstGeom>
          <a:solidFill>
            <a:srgbClr val="90A767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rot="10800000" lIns="30162" tIns="30162" rIns="30162" bIns="30162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Risk Exposure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is Low</a:t>
            </a:r>
          </a:p>
        </p:txBody>
      </p:sp>
      <p:sp>
        <p:nvSpPr>
          <p:cNvPr id="2833428" name="Line 20"/>
          <p:cNvSpPr>
            <a:spLocks noChangeShapeType="1"/>
          </p:cNvSpPr>
          <p:nvPr/>
        </p:nvSpPr>
        <p:spPr bwMode="auto">
          <a:xfrm>
            <a:off x="7098021" y="2113715"/>
            <a:ext cx="3159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27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29" name="Rectangle 21"/>
          <p:cNvSpPr>
            <a:spLocks noChangeArrowheads="1"/>
          </p:cNvSpPr>
          <p:nvPr/>
        </p:nvSpPr>
        <p:spPr bwMode="auto">
          <a:xfrm>
            <a:off x="5754996" y="1566027"/>
            <a:ext cx="1436688" cy="1558925"/>
          </a:xfrm>
          <a:prstGeom prst="rect">
            <a:avLst/>
          </a:prstGeom>
          <a:solidFill>
            <a:srgbClr val="20469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45720" rIns="18288" bIns="18288"/>
          <a:lstStyle>
            <a:lvl1pPr marL="127000" indent="-127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41313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Risk Mgt 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Establish Risk Triggers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Handling 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Strategy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Contingency Plan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Assign Resources</a:t>
            </a:r>
            <a:endParaRPr lang="en-US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30" name="Line 22"/>
          <p:cNvSpPr>
            <a:spLocks noChangeShapeType="1"/>
          </p:cNvSpPr>
          <p:nvPr/>
        </p:nvSpPr>
        <p:spPr bwMode="auto">
          <a:xfrm flipH="1">
            <a:off x="7236134" y="2874127"/>
            <a:ext cx="315912" cy="158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27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31" name="Rectangle 23"/>
          <p:cNvSpPr>
            <a:spLocks noChangeArrowheads="1"/>
          </p:cNvSpPr>
          <p:nvPr/>
        </p:nvSpPr>
        <p:spPr bwMode="auto">
          <a:xfrm>
            <a:off x="7426634" y="1566027"/>
            <a:ext cx="1412875" cy="2460625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45720" rIns="18288" bIns="18288"/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41313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Escalate?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Implement Handling Strategy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Update </a:t>
            </a:r>
            <a:r>
              <a:rPr lang="en-US" altLang="en-US" sz="1200" dirty="0" smtClean="0">
                <a:solidFill>
                  <a:schemeClr val="bg1"/>
                </a:solidFill>
                <a:latin typeface="Arial" pitchFamily="34" charset="0"/>
              </a:rPr>
              <a:t>IMS Modification </a:t>
            </a: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/ Change Order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Monitor Actions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 charset="2"/>
              <a:buChar char="n"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Reassess</a:t>
            </a:r>
            <a:endParaRPr lang="en-US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32" name="Line 24"/>
          <p:cNvSpPr>
            <a:spLocks noChangeShapeType="1"/>
          </p:cNvSpPr>
          <p:nvPr/>
        </p:nvSpPr>
        <p:spPr bwMode="auto">
          <a:xfrm>
            <a:off x="4075421" y="3124952"/>
            <a:ext cx="1588" cy="681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33" name="Line 25"/>
          <p:cNvSpPr>
            <a:spLocks noChangeShapeType="1"/>
          </p:cNvSpPr>
          <p:nvPr/>
        </p:nvSpPr>
        <p:spPr bwMode="auto">
          <a:xfrm flipV="1">
            <a:off x="6886884" y="3137652"/>
            <a:ext cx="1587" cy="3159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34" name="Rectangle 26"/>
          <p:cNvSpPr>
            <a:spLocks noChangeArrowheads="1"/>
          </p:cNvSpPr>
          <p:nvPr/>
        </p:nvSpPr>
        <p:spPr bwMode="auto">
          <a:xfrm>
            <a:off x="5589896" y="3404352"/>
            <a:ext cx="841375" cy="698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4163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altLang="en-US" sz="1200" dirty="0">
                <a:latin typeface="Arial" pitchFamily="34" charset="0"/>
              </a:rPr>
              <a:t>Risk Handling Replanning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35" name="Rectangle 27"/>
          <p:cNvSpPr>
            <a:spLocks noChangeArrowheads="1"/>
          </p:cNvSpPr>
          <p:nvPr/>
        </p:nvSpPr>
        <p:spPr bwMode="auto">
          <a:xfrm>
            <a:off x="6513821" y="3404352"/>
            <a:ext cx="714375" cy="698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4163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altLang="en-US" sz="1200" dirty="0">
                <a:latin typeface="Arial" pitchFamily="34" charset="0"/>
              </a:rPr>
              <a:t>Revised Handling Plan 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36" name="Line 28"/>
          <p:cNvSpPr>
            <a:spLocks noChangeShapeType="1"/>
          </p:cNvSpPr>
          <p:nvPr/>
        </p:nvSpPr>
        <p:spPr bwMode="auto">
          <a:xfrm flipV="1">
            <a:off x="6886884" y="4115552"/>
            <a:ext cx="1587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37" name="Rectangle 29"/>
          <p:cNvSpPr>
            <a:spLocks noChangeArrowheads="1"/>
          </p:cNvSpPr>
          <p:nvPr/>
        </p:nvSpPr>
        <p:spPr bwMode="auto">
          <a:xfrm>
            <a:off x="7520296" y="4680702"/>
            <a:ext cx="1195388" cy="439738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7338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Risk Has Been Handled</a:t>
            </a:r>
          </a:p>
        </p:txBody>
      </p:sp>
      <p:sp>
        <p:nvSpPr>
          <p:cNvPr id="2833438" name="Rectangle 30"/>
          <p:cNvSpPr>
            <a:spLocks noChangeArrowheads="1"/>
          </p:cNvSpPr>
          <p:nvPr/>
        </p:nvSpPr>
        <p:spPr bwMode="auto">
          <a:xfrm>
            <a:off x="3413434" y="4523540"/>
            <a:ext cx="1374775" cy="334962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7338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Risk Watch List</a:t>
            </a:r>
          </a:p>
        </p:txBody>
      </p:sp>
      <p:sp>
        <p:nvSpPr>
          <p:cNvPr id="2833439" name="Rectangle 31"/>
          <p:cNvSpPr>
            <a:spLocks noChangeArrowheads="1"/>
          </p:cNvSpPr>
          <p:nvPr/>
        </p:nvSpPr>
        <p:spPr bwMode="auto">
          <a:xfrm>
            <a:off x="5707370" y="5241883"/>
            <a:ext cx="1444625" cy="338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4163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altLang="en-US" sz="1200" dirty="0" smtClean="0">
                <a:latin typeface="Arial" pitchFamily="34" charset="0"/>
              </a:rPr>
              <a:t>Retire Risk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3440" name="Rectangle 32"/>
          <p:cNvSpPr>
            <a:spLocks noChangeArrowheads="1"/>
          </p:cNvSpPr>
          <p:nvPr/>
        </p:nvSpPr>
        <p:spPr bwMode="auto">
          <a:xfrm>
            <a:off x="344796" y="3882190"/>
            <a:ext cx="2497138" cy="14049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lIns="0" tIns="27432" rIns="0" bIns="0"/>
          <a:lstStyle/>
          <a:p>
            <a:pPr algn="ctr" eaLnBrk="1" hangingPunct="1"/>
            <a:r>
              <a:rPr lang="en-US" altLang="en-US" sz="1200" b="1" dirty="0">
                <a:latin typeface="Arial" pitchFamily="34" charset="0"/>
              </a:rPr>
              <a:t>Database</a:t>
            </a:r>
          </a:p>
        </p:txBody>
      </p:sp>
      <p:sp>
        <p:nvSpPr>
          <p:cNvPr id="2833441" name="Line 33"/>
          <p:cNvSpPr>
            <a:spLocks noChangeShapeType="1"/>
          </p:cNvSpPr>
          <p:nvPr/>
        </p:nvSpPr>
        <p:spPr bwMode="auto">
          <a:xfrm>
            <a:off x="1011546" y="3512302"/>
            <a:ext cx="1588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2833442" name="Picture 34" descr="Untitled-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59" y="4312402"/>
            <a:ext cx="871537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33443" name="Freeform 35"/>
          <p:cNvSpPr>
            <a:spLocks/>
          </p:cNvSpPr>
          <p:nvPr/>
        </p:nvSpPr>
        <p:spPr bwMode="auto">
          <a:xfrm>
            <a:off x="1356034" y="4215565"/>
            <a:ext cx="246062" cy="847725"/>
          </a:xfrm>
          <a:custGeom>
            <a:avLst/>
            <a:gdLst>
              <a:gd name="T0" fmla="*/ 0 w 115"/>
              <a:gd name="T1" fmla="*/ 58 h 390"/>
              <a:gd name="T2" fmla="*/ 112 w 115"/>
              <a:gd name="T3" fmla="*/ 0 h 390"/>
              <a:gd name="T4" fmla="*/ 115 w 115"/>
              <a:gd name="T5" fmla="*/ 390 h 390"/>
              <a:gd name="T6" fmla="*/ 0 w 115"/>
              <a:gd name="T7" fmla="*/ 346 h 390"/>
              <a:gd name="T8" fmla="*/ 0 w 115"/>
              <a:gd name="T9" fmla="*/ 58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390">
                <a:moveTo>
                  <a:pt x="0" y="58"/>
                </a:moveTo>
                <a:lnTo>
                  <a:pt x="112" y="0"/>
                </a:lnTo>
                <a:lnTo>
                  <a:pt x="115" y="390"/>
                </a:lnTo>
                <a:lnTo>
                  <a:pt x="0" y="346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rgbClr val="5B86DB"/>
              </a:gs>
              <a:gs pos="100000">
                <a:srgbClr val="5B86DB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833444" name="AutoShape 36"/>
          <p:cNvSpPr>
            <a:spLocks noChangeArrowheads="1"/>
          </p:cNvSpPr>
          <p:nvPr/>
        </p:nvSpPr>
        <p:spPr bwMode="auto">
          <a:xfrm>
            <a:off x="1595746" y="4164765"/>
            <a:ext cx="1122363" cy="957262"/>
          </a:xfrm>
          <a:prstGeom prst="can">
            <a:avLst>
              <a:gd name="adj" fmla="val 13227"/>
            </a:avLst>
          </a:prstGeom>
          <a:gradFill rotWithShape="1">
            <a:gsLst>
              <a:gs pos="0">
                <a:srgbClr val="204692">
                  <a:gamma/>
                  <a:shade val="46275"/>
                  <a:invGamma/>
                </a:srgbClr>
              </a:gs>
              <a:gs pos="50000">
                <a:srgbClr val="204692"/>
              </a:gs>
              <a:gs pos="100000">
                <a:srgbClr val="204692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Program </a:t>
            </a:r>
            <a:b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and Risk Management Tools</a:t>
            </a:r>
          </a:p>
        </p:txBody>
      </p:sp>
      <p:sp>
        <p:nvSpPr>
          <p:cNvPr id="2833445" name="Rectangle 37"/>
          <p:cNvSpPr>
            <a:spLocks noChangeArrowheads="1"/>
          </p:cNvSpPr>
          <p:nvPr/>
        </p:nvSpPr>
        <p:spPr bwMode="auto">
          <a:xfrm>
            <a:off x="5678796" y="4407652"/>
            <a:ext cx="1449388" cy="334963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7338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Contingency Plan</a:t>
            </a:r>
          </a:p>
        </p:txBody>
      </p:sp>
      <p:pic>
        <p:nvPicPr>
          <p:cNvPr id="2833446" name="Picture 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959" y="3204327"/>
            <a:ext cx="10445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3447" name="Text Box 39"/>
          <p:cNvSpPr txBox="1">
            <a:spLocks noChangeArrowheads="1"/>
          </p:cNvSpPr>
          <p:nvPr/>
        </p:nvSpPr>
        <p:spPr bwMode="auto">
          <a:xfrm>
            <a:off x="344796" y="1196140"/>
            <a:ext cx="139382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1: </a:t>
            </a:r>
            <a:r>
              <a:rPr lang="en-US" altLang="en-US" sz="1200" b="0" dirty="0">
                <a:latin typeface="Arial" pitchFamily="34" charset="0"/>
              </a:rPr>
              <a:t>Identify </a:t>
            </a:r>
            <a:br>
              <a:rPr lang="en-US" altLang="en-US" sz="1200" b="0" dirty="0">
                <a:latin typeface="Arial" pitchFamily="34" charset="0"/>
              </a:rPr>
            </a:br>
            <a:r>
              <a:rPr lang="en-US" altLang="en-US" sz="1200" b="0" dirty="0">
                <a:latin typeface="Arial" pitchFamily="34" charset="0"/>
              </a:rPr>
              <a:t>and Record</a:t>
            </a:r>
            <a:endParaRPr lang="en-US" altLang="en-US" sz="1200" b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48" name="Text Box 40"/>
          <p:cNvSpPr txBox="1">
            <a:spLocks noChangeArrowheads="1"/>
          </p:cNvSpPr>
          <p:nvPr/>
        </p:nvSpPr>
        <p:spPr bwMode="auto">
          <a:xfrm>
            <a:off x="2119621" y="1361240"/>
            <a:ext cx="2263775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2: </a:t>
            </a:r>
            <a:r>
              <a:rPr lang="en-US" altLang="en-US" sz="1200" b="0" dirty="0">
                <a:latin typeface="Arial" pitchFamily="34" charset="0"/>
              </a:rPr>
              <a:t>Analyze and Assess</a:t>
            </a:r>
            <a:endParaRPr lang="en-US" altLang="en-US" sz="1200" b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49" name="Text Box 41"/>
          <p:cNvSpPr txBox="1">
            <a:spLocks noChangeArrowheads="1"/>
          </p:cNvSpPr>
          <p:nvPr/>
        </p:nvSpPr>
        <p:spPr bwMode="auto">
          <a:xfrm>
            <a:off x="5732771" y="1196140"/>
            <a:ext cx="139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3: Plan and Resource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0" name="Text Box 42"/>
          <p:cNvSpPr txBox="1">
            <a:spLocks noChangeArrowheads="1"/>
          </p:cNvSpPr>
          <p:nvPr/>
        </p:nvSpPr>
        <p:spPr bwMode="auto">
          <a:xfrm>
            <a:off x="7507596" y="1196140"/>
            <a:ext cx="123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4: Handle </a:t>
            </a:r>
            <a:br>
              <a:rPr lang="en-US" altLang="en-US" sz="1200" b="1" dirty="0">
                <a:latin typeface="Arial" pitchFamily="34" charset="0"/>
              </a:rPr>
            </a:br>
            <a:r>
              <a:rPr lang="en-US" altLang="en-US" sz="1200" b="1" dirty="0">
                <a:latin typeface="Arial" pitchFamily="34" charset="0"/>
              </a:rPr>
              <a:t>and Monitor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1" name="Text Box 43"/>
          <p:cNvSpPr txBox="1">
            <a:spLocks noChangeArrowheads="1"/>
          </p:cNvSpPr>
          <p:nvPr/>
        </p:nvSpPr>
        <p:spPr bwMode="auto">
          <a:xfrm>
            <a:off x="7358371" y="4306052"/>
            <a:ext cx="9747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5:</a:t>
            </a:r>
            <a:br>
              <a:rPr lang="en-US" altLang="en-US" sz="1200" b="1" dirty="0">
                <a:latin typeface="Arial" pitchFamily="34" charset="0"/>
              </a:rPr>
            </a:br>
            <a:r>
              <a:rPr lang="en-US" altLang="en-US" sz="1200" b="1" dirty="0">
                <a:latin typeface="Arial" pitchFamily="34" charset="0"/>
              </a:rPr>
              <a:t>Handling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2" name="Text Box 44"/>
          <p:cNvSpPr txBox="1">
            <a:spLocks noChangeArrowheads="1"/>
          </p:cNvSpPr>
          <p:nvPr/>
        </p:nvSpPr>
        <p:spPr bwMode="auto">
          <a:xfrm>
            <a:off x="6148696" y="4198102"/>
            <a:ext cx="609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3b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3" name="Text Box 45"/>
          <p:cNvSpPr txBox="1">
            <a:spLocks noChangeArrowheads="1"/>
          </p:cNvSpPr>
          <p:nvPr/>
        </p:nvSpPr>
        <p:spPr bwMode="auto">
          <a:xfrm>
            <a:off x="3456296" y="4350502"/>
            <a:ext cx="5937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3a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4" name="Text Box 46"/>
          <p:cNvSpPr txBox="1">
            <a:spLocks noChangeArrowheads="1"/>
          </p:cNvSpPr>
          <p:nvPr/>
        </p:nvSpPr>
        <p:spPr bwMode="auto">
          <a:xfrm>
            <a:off x="3351521" y="4995027"/>
            <a:ext cx="14986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7: Document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5" name="Text Box 47"/>
          <p:cNvSpPr txBox="1">
            <a:spLocks noChangeArrowheads="1"/>
          </p:cNvSpPr>
          <p:nvPr/>
        </p:nvSpPr>
        <p:spPr bwMode="auto">
          <a:xfrm>
            <a:off x="5799446" y="4947402"/>
            <a:ext cx="1403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latin typeface="Arial" pitchFamily="34" charset="0"/>
              </a:rPr>
              <a:t>Step 6: Closeout</a:t>
            </a:r>
            <a:endParaRPr lang="en-US" alt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33456" name="Text Box 48"/>
          <p:cNvSpPr txBox="1">
            <a:spLocks noChangeArrowheads="1"/>
          </p:cNvSpPr>
          <p:nvPr/>
        </p:nvSpPr>
        <p:spPr bwMode="auto">
          <a:xfrm rot="-5400000">
            <a:off x="4708040" y="3365458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en-US" altLang="en-US" sz="1100" dirty="0">
                <a:latin typeface="Arial" pitchFamily="34" charset="0"/>
              </a:rPr>
              <a:t>RIOM Board Reassessment</a:t>
            </a:r>
            <a:endParaRPr lang="en-US" altLang="en-US" sz="1100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833457" name="Group 49"/>
          <p:cNvGrpSpPr>
            <a:grpSpLocks/>
          </p:cNvGrpSpPr>
          <p:nvPr/>
        </p:nvGrpSpPr>
        <p:grpSpPr bwMode="auto">
          <a:xfrm>
            <a:off x="386071" y="5410952"/>
            <a:ext cx="2416175" cy="220663"/>
            <a:chOff x="330" y="3600"/>
            <a:chExt cx="1522" cy="139"/>
          </a:xfrm>
        </p:grpSpPr>
        <p:sp>
          <p:nvSpPr>
            <p:cNvPr id="2833458" name="Rectangle 50"/>
            <p:cNvSpPr>
              <a:spLocks noChangeArrowheads="1"/>
            </p:cNvSpPr>
            <p:nvPr/>
          </p:nvSpPr>
          <p:spPr bwMode="auto">
            <a:xfrm>
              <a:off x="330" y="3600"/>
              <a:ext cx="1522" cy="1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2833459" name="Text Box 51"/>
            <p:cNvSpPr txBox="1">
              <a:spLocks noChangeArrowheads="1"/>
            </p:cNvSpPr>
            <p:nvPr/>
          </p:nvSpPr>
          <p:spPr bwMode="auto">
            <a:xfrm>
              <a:off x="382" y="3622"/>
              <a:ext cx="14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1000" b="1" i="1" dirty="0">
                  <a:latin typeface="Arial" pitchFamily="34" charset="0"/>
                </a:rPr>
                <a:t>Key</a:t>
              </a:r>
            </a:p>
          </p:txBody>
        </p:sp>
        <p:sp>
          <p:nvSpPr>
            <p:cNvPr id="2833460" name="Text Box 52"/>
            <p:cNvSpPr txBox="1">
              <a:spLocks noChangeArrowheads="1"/>
            </p:cNvSpPr>
            <p:nvPr/>
          </p:nvSpPr>
          <p:spPr bwMode="auto">
            <a:xfrm>
              <a:off x="605" y="3622"/>
              <a:ext cx="29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1000" dirty="0">
                  <a:latin typeface="Arial" pitchFamily="34" charset="0"/>
                </a:rPr>
                <a:t>Planned</a:t>
              </a:r>
            </a:p>
          </p:txBody>
        </p:sp>
        <p:sp>
          <p:nvSpPr>
            <p:cNvPr id="2833461" name="Text Box 53"/>
            <p:cNvSpPr txBox="1">
              <a:spLocks noChangeArrowheads="1"/>
            </p:cNvSpPr>
            <p:nvPr/>
          </p:nvSpPr>
          <p:spPr bwMode="auto">
            <a:xfrm>
              <a:off x="1195" y="3622"/>
              <a:ext cx="40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en-US" sz="1000" dirty="0">
                  <a:latin typeface="Arial" pitchFamily="34" charset="0"/>
                </a:rPr>
                <a:t>Replanning</a:t>
              </a:r>
            </a:p>
          </p:txBody>
        </p:sp>
        <p:sp>
          <p:nvSpPr>
            <p:cNvPr id="2833462" name="Line 54"/>
            <p:cNvSpPr>
              <a:spLocks noChangeShapeType="1"/>
            </p:cNvSpPr>
            <p:nvPr/>
          </p:nvSpPr>
          <p:spPr bwMode="auto">
            <a:xfrm>
              <a:off x="1636" y="3678"/>
              <a:ext cx="19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3463" name="Line 55"/>
            <p:cNvSpPr>
              <a:spLocks noChangeShapeType="1"/>
            </p:cNvSpPr>
            <p:nvPr/>
          </p:nvSpPr>
          <p:spPr bwMode="auto">
            <a:xfrm>
              <a:off x="924" y="367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833466" name="Freeform 58"/>
          <p:cNvSpPr>
            <a:spLocks/>
          </p:cNvSpPr>
          <p:nvPr/>
        </p:nvSpPr>
        <p:spPr bwMode="auto">
          <a:xfrm>
            <a:off x="2859396" y="5029952"/>
            <a:ext cx="609600" cy="304800"/>
          </a:xfrm>
          <a:custGeom>
            <a:avLst/>
            <a:gdLst>
              <a:gd name="T0" fmla="*/ 384 w 384"/>
              <a:gd name="T1" fmla="*/ 192 h 192"/>
              <a:gd name="T2" fmla="*/ 240 w 384"/>
              <a:gd name="T3" fmla="*/ 192 h 192"/>
              <a:gd name="T4" fmla="*/ 240 w 384"/>
              <a:gd name="T5" fmla="*/ 0 h 192"/>
              <a:gd name="T6" fmla="*/ 0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192"/>
                </a:moveTo>
                <a:lnTo>
                  <a:pt x="240" y="192"/>
                </a:ln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33467" name="Rectangle 59"/>
          <p:cNvSpPr>
            <a:spLocks noChangeArrowheads="1"/>
          </p:cNvSpPr>
          <p:nvPr/>
        </p:nvSpPr>
        <p:spPr bwMode="auto">
          <a:xfrm>
            <a:off x="3413434" y="5191877"/>
            <a:ext cx="1374775" cy="336550"/>
          </a:xfrm>
          <a:prstGeom prst="rect">
            <a:avLst/>
          </a:prstGeom>
          <a:solidFill>
            <a:srgbClr val="204692"/>
          </a:solidFill>
          <a:ln w="9525" algn="ctr">
            <a:solidFill>
              <a:srgbClr val="D1EDFF"/>
            </a:solidFill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87338" indent="-1127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0000"/>
              </a:spcAft>
              <a:buSzPct val="75000"/>
              <a:buFont typeface="Wingdings" pitchFamily="2" charset="2"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Lessons Learned</a:t>
            </a:r>
          </a:p>
        </p:txBody>
      </p:sp>
      <p:pic>
        <p:nvPicPr>
          <p:cNvPr id="2833468" name="Picture 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596" y="2515352"/>
            <a:ext cx="8731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27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– SOC and SOC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None/>
            </a:pPr>
            <a:r>
              <a:rPr lang="en-US" sz="1800" dirty="0"/>
              <a:t>SOC </a:t>
            </a:r>
            <a:r>
              <a:rPr lang="en-US" sz="1800" dirty="0" smtClean="0"/>
              <a:t>as a </a:t>
            </a:r>
            <a:r>
              <a:rPr lang="en-US" sz="1800" dirty="0"/>
              <a:t>Service provides the monitoring, </a:t>
            </a:r>
            <a:r>
              <a:rPr lang="en-US" sz="1800" dirty="0" smtClean="0"/>
              <a:t>analysis </a:t>
            </a:r>
            <a:r>
              <a:rPr lang="en-US" sz="1800" dirty="0"/>
              <a:t>and response to internal and external malicious threats to protect your organization’s digital </a:t>
            </a:r>
            <a:r>
              <a:rPr lang="en-US" sz="1800" dirty="0" smtClean="0"/>
              <a:t>assets.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Security </a:t>
            </a:r>
            <a:r>
              <a:rPr lang="en-US" sz="1800" dirty="0" smtClean="0"/>
              <a:t>monitoring</a:t>
            </a:r>
            <a:r>
              <a:rPr lang="en-US" sz="1800" dirty="0"/>
              <a:t>, </a:t>
            </a:r>
            <a:r>
              <a:rPr lang="en-US" sz="1800" dirty="0" smtClean="0"/>
              <a:t>detection</a:t>
            </a:r>
            <a:r>
              <a:rPr lang="en-US" sz="1800" dirty="0"/>
              <a:t>, </a:t>
            </a:r>
            <a:r>
              <a:rPr lang="en-US" sz="1800" dirty="0" smtClean="0"/>
              <a:t>notification </a:t>
            </a:r>
            <a:r>
              <a:rPr lang="en-US" sz="1800" dirty="0"/>
              <a:t>and </a:t>
            </a:r>
            <a:r>
              <a:rPr lang="en-US" sz="1800" dirty="0" smtClean="0"/>
              <a:t>reporting 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Incident </a:t>
            </a:r>
            <a:r>
              <a:rPr lang="en-US" sz="1800" dirty="0" smtClean="0"/>
              <a:t>response </a:t>
            </a:r>
            <a:r>
              <a:rPr lang="en-US" sz="1800" dirty="0"/>
              <a:t>and </a:t>
            </a:r>
            <a:r>
              <a:rPr lang="en-US" sz="1800" dirty="0" smtClean="0"/>
              <a:t>management 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Cyber </a:t>
            </a:r>
            <a:r>
              <a:rPr lang="en-US" sz="1800" dirty="0" smtClean="0"/>
              <a:t>threat intelligence/monitoring </a:t>
            </a:r>
            <a:endParaRPr lang="en-US" sz="1800" dirty="0"/>
          </a:p>
          <a:p>
            <a:pPr>
              <a:spcBef>
                <a:spcPts val="432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/>
              <a:t>Detective and </a:t>
            </a:r>
            <a:r>
              <a:rPr lang="en-US" sz="1800" dirty="0" smtClean="0"/>
              <a:t>preventative management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Forensics and </a:t>
            </a:r>
            <a:r>
              <a:rPr lang="en-US" sz="1800" dirty="0" smtClean="0"/>
              <a:t>malware analysis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SOC IT </a:t>
            </a:r>
            <a:r>
              <a:rPr lang="en-US" sz="1800" dirty="0" smtClean="0"/>
              <a:t>operations </a:t>
            </a:r>
            <a:r>
              <a:rPr lang="en-US" sz="1800" dirty="0"/>
              <a:t>and </a:t>
            </a:r>
            <a:r>
              <a:rPr lang="en-US" sz="1800" dirty="0" smtClean="0"/>
              <a:t>maintenance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Security </a:t>
            </a:r>
            <a:r>
              <a:rPr lang="en-US" sz="1800" dirty="0" smtClean="0"/>
              <a:t>research </a:t>
            </a:r>
            <a:r>
              <a:rPr lang="en-US" sz="1800" dirty="0"/>
              <a:t>and </a:t>
            </a:r>
            <a:r>
              <a:rPr lang="en-US" sz="1800" dirty="0" smtClean="0"/>
              <a:t>engineering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Vulnerability </a:t>
            </a:r>
            <a:r>
              <a:rPr lang="en-US" sz="1800" dirty="0" smtClean="0"/>
              <a:t>assessment </a:t>
            </a:r>
            <a:r>
              <a:rPr lang="en-US" sz="1800" dirty="0"/>
              <a:t>and </a:t>
            </a:r>
            <a:r>
              <a:rPr lang="en-US" sz="1800" dirty="0" smtClean="0"/>
              <a:t>compliance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Penetration </a:t>
            </a:r>
            <a:r>
              <a:rPr lang="en-US" sz="1800" dirty="0" smtClean="0"/>
              <a:t>testing 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Continuous </a:t>
            </a:r>
            <a:r>
              <a:rPr lang="en-US" sz="1800" dirty="0" smtClean="0"/>
              <a:t>monitoring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Insider </a:t>
            </a:r>
            <a:r>
              <a:rPr lang="en-US" sz="1800" dirty="0" smtClean="0"/>
              <a:t>threat monitoring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Security </a:t>
            </a:r>
            <a:r>
              <a:rPr lang="en-US" sz="1800" dirty="0" smtClean="0"/>
              <a:t>incidents trend analysis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q"/>
              <a:tabLst>
                <a:tab pos="3425825" algn="l"/>
              </a:tabLst>
            </a:pPr>
            <a:r>
              <a:rPr lang="en-US" sz="1800" dirty="0"/>
              <a:t>Data </a:t>
            </a:r>
            <a:r>
              <a:rPr lang="en-US" sz="1800" dirty="0" smtClean="0"/>
              <a:t>loss prevention</a:t>
            </a:r>
            <a:endParaRPr lang="en-US" sz="18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None/>
            </a:pP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12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0" y="2226356"/>
            <a:ext cx="4141810" cy="32195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61927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4046" y="1033125"/>
            <a:ext cx="7991242" cy="4767138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1600" b="1" dirty="0" smtClean="0"/>
          </a:p>
          <a:p>
            <a:pPr marL="0" indent="0">
              <a:buClrTx/>
              <a:buNone/>
            </a:pPr>
            <a:r>
              <a:rPr lang="en-US" b="1" dirty="0" smtClean="0"/>
              <a:t>2011: </a:t>
            </a:r>
            <a:r>
              <a:rPr lang="en-US" dirty="0" smtClean="0"/>
              <a:t>We </a:t>
            </a:r>
            <a:r>
              <a:rPr lang="en-US" b="1" dirty="0" smtClean="0">
                <a:solidFill>
                  <a:srgbClr val="7DCDE3"/>
                </a:solidFill>
              </a:rPr>
              <a:t>lead development</a:t>
            </a:r>
            <a:r>
              <a:rPr lang="en-US" dirty="0" smtClean="0"/>
              <a:t>                              of web-based training for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dirty="0" smtClean="0"/>
              <a:t>cybersecurity</a:t>
            </a:r>
          </a:p>
          <a:p>
            <a:pPr marL="0" indent="0">
              <a:buClrTx/>
              <a:buNone/>
            </a:pPr>
            <a:endParaRPr lang="en-US" b="1" dirty="0"/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b="1" dirty="0" smtClean="0"/>
              <a:t>				2012: </a:t>
            </a:r>
            <a:r>
              <a:rPr lang="en-US" dirty="0" smtClean="0"/>
              <a:t>ONC launches it’s 				first security training 					game </a:t>
            </a:r>
          </a:p>
          <a:p>
            <a:pPr marL="0" indent="0">
              <a:buClrTx/>
              <a:buNone/>
            </a:pPr>
            <a:endParaRPr lang="en-US" sz="1800" dirty="0" smtClean="0"/>
          </a:p>
          <a:p>
            <a:pPr marL="0" indent="0">
              <a:buClrTx/>
              <a:buNone/>
            </a:pPr>
            <a:r>
              <a:rPr lang="en-US" dirty="0" smtClean="0"/>
              <a:t>				</a:t>
            </a:r>
            <a:r>
              <a:rPr lang="en-US" b="1" dirty="0" smtClean="0">
                <a:solidFill>
                  <a:srgbClr val="71C9E1"/>
                </a:solidFill>
              </a:rPr>
              <a:t>30+</a:t>
            </a:r>
            <a:r>
              <a:rPr lang="en-US" dirty="0" smtClean="0"/>
              <a:t> favorable Articles</a:t>
            </a:r>
          </a:p>
          <a:p>
            <a:pPr marL="0" indent="0">
              <a:buClrTx/>
              <a:buNone/>
            </a:pPr>
            <a:endParaRPr lang="en-US" sz="1200" dirty="0"/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700" b="1" dirty="0" smtClean="0">
                <a:solidFill>
                  <a:srgbClr val="00B0F0"/>
                </a:solidFill>
              </a:rPr>
              <a:t>www.healthit.gov/providers-professionals/privacy-security-training-games</a:t>
            </a:r>
            <a:endParaRPr lang="en-US" sz="1700" b="1" dirty="0" smtClean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2980614"/>
            <a:ext cx="3537574" cy="2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42537" y="1353143"/>
            <a:ext cx="2043503" cy="98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Privacy </a:t>
            </a:r>
            <a:r>
              <a:rPr lang="en-US" sz="2400" b="0" dirty="0" smtClean="0"/>
              <a:t>and </a:t>
            </a:r>
            <a:r>
              <a:rPr lang="en-US" sz="2400" b="0" dirty="0"/>
              <a:t>Security Training Games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13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153" y="5720976"/>
            <a:ext cx="4692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800" b="0" kern="1200">
                <a:solidFill>
                  <a:srgbClr val="939EA7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GDIT Proprietary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07723" y="2280309"/>
            <a:ext cx="2043503" cy="98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9935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46" y="22306"/>
            <a:ext cx="8367938" cy="613318"/>
          </a:xfrm>
        </p:spPr>
        <p:txBody>
          <a:bodyPr/>
          <a:lstStyle/>
          <a:p>
            <a:r>
              <a:rPr lang="en-US" dirty="0" smtClean="0"/>
              <a:t>Established Program to Safeguard Sensitive Customer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Increased state regulation of handling and protection of online personal data and financial information (FL, CA, IN)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spc="-20" dirty="0">
                <a:solidFill>
                  <a:schemeClr val="bg2"/>
                </a:solidFill>
              </a:rPr>
              <a:t>Data security violations come at a </a:t>
            </a:r>
            <a:r>
              <a:rPr lang="en-US" sz="2000" b="1" spc="-20" dirty="0">
                <a:solidFill>
                  <a:srgbClr val="7DCDE3"/>
                </a:solidFill>
              </a:rPr>
              <a:t>heavy financial </a:t>
            </a:r>
            <a:r>
              <a:rPr lang="en-US" sz="2000" b="1" spc="-20" dirty="0" smtClean="0">
                <a:solidFill>
                  <a:srgbClr val="7DCDE3"/>
                </a:solidFill>
              </a:rPr>
              <a:t>cost</a:t>
            </a:r>
            <a:r>
              <a:rPr lang="en-US" sz="2000" spc="-20" dirty="0" smtClean="0">
                <a:solidFill>
                  <a:schemeClr val="bg2"/>
                </a:solidFill>
              </a:rPr>
              <a:t>: </a:t>
            </a:r>
            <a:r>
              <a:rPr lang="en-US" sz="2000" spc="-20" dirty="0">
                <a:solidFill>
                  <a:schemeClr val="bg2"/>
                </a:solidFill>
              </a:rPr>
              <a:t>from a minimum of $42 per record in India to a high of $199 per record in Germany. The average financial impact in the United States was estimated at </a:t>
            </a:r>
            <a:r>
              <a:rPr lang="en-US" sz="2000" b="1" spc="-20" dirty="0">
                <a:solidFill>
                  <a:srgbClr val="7DCDE3"/>
                </a:solidFill>
              </a:rPr>
              <a:t>$188 per record </a:t>
            </a:r>
            <a:r>
              <a:rPr lang="en-US" sz="2000" spc="-20" dirty="0">
                <a:solidFill>
                  <a:schemeClr val="bg2"/>
                </a:solidFill>
              </a:rPr>
              <a:t>with an incident cost of </a:t>
            </a:r>
            <a:r>
              <a:rPr lang="en-US" sz="2000" b="1" spc="-20" dirty="0">
                <a:solidFill>
                  <a:srgbClr val="7DCDE3"/>
                </a:solidFill>
              </a:rPr>
              <a:t>$5.4 million</a:t>
            </a:r>
            <a:r>
              <a:rPr lang="en-US" sz="2000" spc="-20" dirty="0">
                <a:solidFill>
                  <a:schemeClr val="bg2"/>
                </a:solidFill>
              </a:rPr>
              <a:t>.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Employees are your best, first line of defense or your weakest, most vulnerable point</a:t>
            </a:r>
          </a:p>
          <a:p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14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791399598"/>
              </p:ext>
            </p:extLst>
          </p:nvPr>
        </p:nvGraphicFramePr>
        <p:xfrm>
          <a:off x="3384645" y="3192108"/>
          <a:ext cx="4954136" cy="273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783139" y="8000334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 smtClean="0"/>
              <a:t>HHS Breaches of Unsecured Protected Health Information</a:t>
            </a:r>
            <a:endParaRPr lang="en-US" sz="10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2174">
            <a:off x="1009295" y="3687330"/>
            <a:ext cx="1956489" cy="194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975" y="5847615"/>
            <a:ext cx="8048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i="1" dirty="0">
                <a:solidFill>
                  <a:schemeClr val="tx2"/>
                </a:solidFill>
              </a:rPr>
              <a:t>The </a:t>
            </a:r>
            <a:r>
              <a:rPr lang="en-US" sz="1800" i="1" dirty="0" smtClean="0">
                <a:solidFill>
                  <a:schemeClr val="tx2"/>
                </a:solidFill>
              </a:rPr>
              <a:t>General Dynamics Health Solutions Culture </a:t>
            </a:r>
            <a:r>
              <a:rPr lang="en-US" sz="1800" i="1" dirty="0">
                <a:solidFill>
                  <a:schemeClr val="tx2"/>
                </a:solidFill>
              </a:rPr>
              <a:t>of Responsibility is our data security </a:t>
            </a:r>
            <a:r>
              <a:rPr lang="en-US" sz="1800" i="1" dirty="0" smtClean="0">
                <a:solidFill>
                  <a:schemeClr val="tx2"/>
                </a:solidFill>
              </a:rPr>
              <a:t>philosophy</a:t>
            </a:r>
            <a:endParaRPr lang="en-US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5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350"/>
            <a:r>
              <a:rPr lang="en-US" sz="2400" dirty="0" smtClean="0"/>
              <a:t>Culture of Responsibility Focus Areas</a:t>
            </a:r>
            <a:endParaRPr lang="en-US" sz="2400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15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pic>
        <p:nvPicPr>
          <p:cNvPr id="1026" name="Picture 2" descr="C:\Users\stephanie.oneal\Desktop\CoR Development\Approved CoR Art\onion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05" y="1028281"/>
            <a:ext cx="6749513" cy="49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02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Culture of Responsibility Focus </a:t>
            </a:r>
            <a:r>
              <a:rPr lang="en-US" dirty="0"/>
              <a:t>A</a:t>
            </a:r>
            <a:r>
              <a:rPr lang="en-US" dirty="0" smtClean="0"/>
              <a:t>reas</a:t>
            </a:r>
            <a:endParaRPr lang="en-US" dirty="0"/>
          </a:p>
        </p:txBody>
      </p:sp>
      <p:sp>
        <p:nvSpPr>
          <p:cNvPr id="30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16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480094"/>
              </p:ext>
            </p:extLst>
          </p:nvPr>
        </p:nvGraphicFramePr>
        <p:xfrm>
          <a:off x="476250" y="1014486"/>
          <a:ext cx="8195465" cy="49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029"/>
                <a:gridCol w="6106436"/>
              </a:tblGrid>
              <a:tr h="9318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Culture of Responsibility</a:t>
                      </a:r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/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Protecting Customer Data (PII, PHI and SPI</a:t>
                      </a:r>
                      <a:r>
                        <a:rPr lang="en-US" sz="2000" b="1" dirty="0" smtClean="0">
                          <a:effectLst>
                            <a:outerShdw blurRad="50800" dist="38100" dir="2700000">
                              <a:srgbClr val="000000">
                                <a:alpha val="49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>
                    <a:solidFill>
                      <a:srgbClr val="003896"/>
                    </a:solidFill>
                  </a:tcPr>
                </a:tc>
              </a:tr>
              <a:tr h="223597">
                <a:tc rowSpan="4"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122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Pre-Employment Background Checks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122B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Reid Report® Recruiting Assessment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122B">
                        <a:alpha val="25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Orientation – Awareness &amp; Training (Day 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122B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Site/Contract Specific – Orientation &amp; Training (Weeks 3-4)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122B">
                        <a:alpha val="25000"/>
                      </a:srgbClr>
                    </a:solidFill>
                  </a:tcPr>
                </a:tc>
              </a:tr>
              <a:tr h="223597">
                <a:tc rowSpan="3"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178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fr-FR" sz="1400" u="none" strike="noStrike" dirty="0">
                          <a:effectLst/>
                          <a:latin typeface="Calibri" pitchFamily="34" charset="0"/>
                        </a:rPr>
                        <a:t>DLP – Message  &amp; Application Transaction Scanning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178A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Permissions &amp; Access Control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178A">
                        <a:alpha val="25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Surveillance &amp; Forensics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178A">
                        <a:alpha val="40000"/>
                      </a:srgbClr>
                    </a:solidFill>
                  </a:tcPr>
                </a:tc>
              </a:tr>
              <a:tr h="223597">
                <a:tc rowSpan="6"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01 Control of Operational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Areas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02 Protection of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Customer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Data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25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03 Control of Sensitive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Customer 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Documentation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04 Control of Mobile 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25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05 Vendor Security Impact Assessment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06 Opportunity Security Risk Review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5900">
                        <a:alpha val="25000"/>
                      </a:srgbClr>
                    </a:solidFill>
                  </a:tcPr>
                </a:tc>
              </a:tr>
              <a:tr h="223597">
                <a:tc rowSpan="3"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4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Site Sweeps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4A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Site Metrics &amp; Internal Audits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4A">
                        <a:alpha val="25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/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Performance Objectives for Management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Chain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4A">
                        <a:alpha val="40000"/>
                      </a:srgbClr>
                    </a:solidFill>
                  </a:tcPr>
                </a:tc>
              </a:tr>
              <a:tr h="223597">
                <a:tc rowSpan="2"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D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Corporate Board Oversight of Data Management Program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D2">
                        <a:alpha val="40000"/>
                      </a:srgbClr>
                    </a:solidFill>
                  </a:tcPr>
                </a:tc>
              </a:tr>
              <a:tr h="223597">
                <a:tc vMerge="1"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3" marR="7963" marT="7963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4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904" lvl="1" indent="-192024" algn="l" rtl="0" fontAlgn="ctr">
                        <a:buFont typeface="Arial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Corporate Data Security Committee &amp; Data Security Annual Report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963" marR="7963" marT="79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D2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10260" y="2261004"/>
            <a:ext cx="1985427" cy="281870"/>
            <a:chOff x="299804" y="1256297"/>
            <a:chExt cx="2324335" cy="535720"/>
          </a:xfrm>
        </p:grpSpPr>
        <p:sp>
          <p:nvSpPr>
            <p:cNvPr id="34" name="Pentagon 33"/>
            <p:cNvSpPr/>
            <p:nvPr/>
          </p:nvSpPr>
          <p:spPr>
            <a:xfrm>
              <a:off x="299804" y="1290107"/>
              <a:ext cx="2324335" cy="501910"/>
            </a:xfrm>
            <a:prstGeom prst="homePlate">
              <a:avLst/>
            </a:prstGeom>
            <a:solidFill>
              <a:srgbClr val="BA122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6410" y="1256297"/>
              <a:ext cx="2043346" cy="5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Onboarding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260" y="3032334"/>
            <a:ext cx="1985427" cy="276999"/>
            <a:chOff x="299803" y="2407587"/>
            <a:chExt cx="2324336" cy="526462"/>
          </a:xfrm>
        </p:grpSpPr>
        <p:sp>
          <p:nvSpPr>
            <p:cNvPr id="37" name="Pentagon 36"/>
            <p:cNvSpPr/>
            <p:nvPr/>
          </p:nvSpPr>
          <p:spPr>
            <a:xfrm>
              <a:off x="299803" y="2418327"/>
              <a:ext cx="2324336" cy="504689"/>
            </a:xfrm>
            <a:prstGeom prst="homePlate">
              <a:avLst/>
            </a:prstGeom>
            <a:solidFill>
              <a:srgbClr val="59178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804" y="2407587"/>
              <a:ext cx="2076567" cy="5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Automation </a:t>
              </a: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(DLP)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256" y="4049827"/>
            <a:ext cx="1985427" cy="276999"/>
            <a:chOff x="299804" y="3848715"/>
            <a:chExt cx="2324334" cy="526462"/>
          </a:xfrm>
        </p:grpSpPr>
        <p:sp>
          <p:nvSpPr>
            <p:cNvPr id="40" name="Pentagon 39"/>
            <p:cNvSpPr/>
            <p:nvPr/>
          </p:nvSpPr>
          <p:spPr>
            <a:xfrm>
              <a:off x="299804" y="3848715"/>
              <a:ext cx="2324334" cy="516908"/>
            </a:xfrm>
            <a:prstGeom prst="homePlate">
              <a:avLst/>
            </a:prstGeom>
            <a:solidFill>
              <a:srgbClr val="D95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6413" y="3848715"/>
              <a:ext cx="2076567" cy="5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Policy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6728" y="5619817"/>
            <a:ext cx="1985432" cy="276999"/>
            <a:chOff x="250723" y="5139248"/>
            <a:chExt cx="2373417" cy="526461"/>
          </a:xfrm>
        </p:grpSpPr>
        <p:sp>
          <p:nvSpPr>
            <p:cNvPr id="43" name="Pentagon 42"/>
            <p:cNvSpPr/>
            <p:nvPr/>
          </p:nvSpPr>
          <p:spPr>
            <a:xfrm>
              <a:off x="250724" y="5139248"/>
              <a:ext cx="2373416" cy="509073"/>
            </a:xfrm>
            <a:prstGeom prst="homePlate">
              <a:avLst/>
            </a:prstGeom>
            <a:solidFill>
              <a:srgbClr val="0092D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0723" y="5139248"/>
              <a:ext cx="2076567" cy="5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External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203" y="5033600"/>
            <a:ext cx="1988347" cy="276999"/>
            <a:chOff x="251215" y="5947282"/>
            <a:chExt cx="2372923" cy="526463"/>
          </a:xfrm>
        </p:grpSpPr>
        <p:sp>
          <p:nvSpPr>
            <p:cNvPr id="46" name="Pentagon 45"/>
            <p:cNvSpPr/>
            <p:nvPr/>
          </p:nvSpPr>
          <p:spPr>
            <a:xfrm>
              <a:off x="254699" y="5975768"/>
              <a:ext cx="2369439" cy="496023"/>
            </a:xfrm>
            <a:prstGeom prst="homePlate">
              <a:avLst/>
            </a:prstGeom>
            <a:solidFill>
              <a:srgbClr val="00824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215" y="5947282"/>
              <a:ext cx="2076567" cy="5264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Division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40238" y="1995554"/>
            <a:ext cx="411074" cy="3898157"/>
            <a:chOff x="8257496" y="1408117"/>
            <a:chExt cx="570372" cy="5153107"/>
          </a:xfrm>
        </p:grpSpPr>
        <p:grpSp>
          <p:nvGrpSpPr>
            <p:cNvPr id="49" name="Group 48"/>
            <p:cNvGrpSpPr/>
            <p:nvPr/>
          </p:nvGrpSpPr>
          <p:grpSpPr>
            <a:xfrm>
              <a:off x="8257496" y="1408117"/>
              <a:ext cx="566928" cy="3721608"/>
              <a:chOff x="8257496" y="1408117"/>
              <a:chExt cx="566928" cy="3721608"/>
            </a:xfrm>
          </p:grpSpPr>
          <p:grpSp>
            <p:nvGrpSpPr>
              <p:cNvPr id="55" name="Group 54"/>
              <p:cNvGrpSpPr/>
              <p:nvPr/>
            </p:nvGrpSpPr>
            <p:grpSpPr>
              <a:xfrm rot="16200000">
                <a:off x="6680156" y="2985457"/>
                <a:ext cx="3721608" cy="566928"/>
                <a:chOff x="299804" y="1290109"/>
                <a:chExt cx="2297058" cy="503090"/>
              </a:xfrm>
              <a:solidFill>
                <a:srgbClr val="003896"/>
              </a:solidFill>
            </p:grpSpPr>
            <p:sp>
              <p:nvSpPr>
                <p:cNvPr id="57" name="Pentagon 56"/>
                <p:cNvSpPr/>
                <p:nvPr/>
              </p:nvSpPr>
              <p:spPr>
                <a:xfrm>
                  <a:off x="299806" y="1290109"/>
                  <a:ext cx="2297056" cy="503090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299804" y="1356396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5400000">
                <a:off x="7414495" y="3255477"/>
                <a:ext cx="2264483" cy="3416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Multi-Layer Security</a:t>
                </a:r>
                <a:endParaRPr lang="en-US" sz="1000" b="1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262269" y="5184837"/>
              <a:ext cx="565599" cy="1376387"/>
              <a:chOff x="8262269" y="5184837"/>
              <a:chExt cx="565599" cy="137638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7856875" y="5590231"/>
                <a:ext cx="1376387" cy="565599"/>
                <a:chOff x="299804" y="1290107"/>
                <a:chExt cx="2324335" cy="501910"/>
              </a:xfrm>
              <a:solidFill>
                <a:srgbClr val="003896"/>
              </a:solidFill>
            </p:grpSpPr>
            <p:sp>
              <p:nvSpPr>
                <p:cNvPr id="53" name="Pentagon 52"/>
                <p:cNvSpPr/>
                <p:nvPr/>
              </p:nvSpPr>
              <p:spPr>
                <a:xfrm>
                  <a:off x="299804" y="1290107"/>
                  <a:ext cx="2324335" cy="501910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99804" y="1356396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 rot="5400000">
                <a:off x="7971385" y="5509143"/>
                <a:ext cx="1154877" cy="55515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Proactive</a:t>
                </a:r>
                <a:br>
                  <a:rPr lang="en-US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Oversight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1134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High-Level Culture of Responsibility (Automation)</a:t>
            </a:r>
            <a:endParaRPr lang="en-US"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17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479" y="1166150"/>
            <a:ext cx="6329030" cy="428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 descr="C:\Users\greg.sanchez\AppData\Local\Microsoft\Windows\Temporary Internet Files\Content.IE5\QJO9D21Z\MC910216337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817" y="5427747"/>
            <a:ext cx="1054855" cy="5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Elbow Connector 58"/>
          <p:cNvCxnSpPr>
            <a:endCxn id="66" idx="1"/>
          </p:cNvCxnSpPr>
          <p:nvPr/>
        </p:nvCxnSpPr>
        <p:spPr bwMode="auto">
          <a:xfrm rot="16200000" flipH="1">
            <a:off x="3037859" y="4535257"/>
            <a:ext cx="1329072" cy="1095139"/>
          </a:xfrm>
          <a:prstGeom prst="bentConnector2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4249965" y="5545344"/>
            <a:ext cx="967563" cy="404038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Social Media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URL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>
            <a:stCxn id="66" idx="3"/>
            <a:endCxn id="58" idx="1"/>
          </p:cNvCxnSpPr>
          <p:nvPr/>
        </p:nvCxnSpPr>
        <p:spPr bwMode="auto">
          <a:xfrm flipV="1">
            <a:off x="5217528" y="5723774"/>
            <a:ext cx="2645289" cy="23589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649052" y="998724"/>
            <a:ext cx="34589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700" b="0" dirty="0"/>
              <a:t>Protect SPI from being published outside the environment through </a:t>
            </a:r>
            <a:r>
              <a:rPr lang="en-US" sz="1700" b="0" dirty="0" smtClean="0"/>
              <a:t>web-based </a:t>
            </a:r>
            <a:r>
              <a:rPr lang="en-US" sz="1700" b="0" dirty="0"/>
              <a:t>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247" y="2025154"/>
            <a:ext cx="2650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700" b="0" dirty="0" smtClean="0"/>
              <a:t>Protect SPI from inappropriately being stored on end user devices </a:t>
            </a:r>
            <a:endParaRPr lang="en-US" sz="1700" b="0" dirty="0"/>
          </a:p>
        </p:txBody>
      </p:sp>
      <p:sp>
        <p:nvSpPr>
          <p:cNvPr id="5" name="Rectangle 4"/>
          <p:cNvSpPr/>
          <p:nvPr/>
        </p:nvSpPr>
        <p:spPr>
          <a:xfrm>
            <a:off x="748247" y="3276887"/>
            <a:ext cx="206271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00" b="0" dirty="0" smtClean="0"/>
              <a:t>Protect SPI from inappropriately being transferred (internal or external)</a:t>
            </a:r>
            <a:endParaRPr lang="en-US" sz="1700" b="0" dirty="0"/>
          </a:p>
        </p:txBody>
      </p:sp>
      <p:sp>
        <p:nvSpPr>
          <p:cNvPr id="6" name="Rectangle 5"/>
          <p:cNvSpPr/>
          <p:nvPr/>
        </p:nvSpPr>
        <p:spPr>
          <a:xfrm>
            <a:off x="748247" y="4741944"/>
            <a:ext cx="26500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00" b="0" dirty="0" smtClean="0"/>
              <a:t>Discover </a:t>
            </a:r>
            <a:r>
              <a:rPr lang="en-US" sz="1700" b="0" dirty="0"/>
              <a:t>i</a:t>
            </a:r>
            <a:r>
              <a:rPr lang="en-US" sz="1700" b="0" dirty="0" smtClean="0"/>
              <a:t>nternal data repositories (e.g., file shares, SharePoint)</a:t>
            </a:r>
            <a:endParaRPr lang="en-US" sz="1700" b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7520" y="1031590"/>
            <a:ext cx="401532" cy="428018"/>
            <a:chOff x="133858" y="1286540"/>
            <a:chExt cx="414670" cy="428018"/>
          </a:xfrm>
        </p:grpSpPr>
        <p:sp>
          <p:nvSpPr>
            <p:cNvPr id="20" name="Flowchart: Connector 19"/>
            <p:cNvSpPr/>
            <p:nvPr/>
          </p:nvSpPr>
          <p:spPr bwMode="auto">
            <a:xfrm>
              <a:off x="133858" y="1286540"/>
              <a:ext cx="414670" cy="428018"/>
            </a:xfrm>
            <a:prstGeom prst="flowChartConnector">
              <a:avLst/>
            </a:prstGeom>
            <a:noFill/>
            <a:ln w="28575" cap="flat" cmpd="sng" algn="ctr">
              <a:solidFill>
                <a:srgbClr val="71C9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651" y="1362049"/>
              <a:ext cx="255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896"/>
                  </a:solidFill>
                </a:rPr>
                <a:t>1</a:t>
              </a:r>
              <a:endParaRPr lang="en-US" dirty="0">
                <a:solidFill>
                  <a:srgbClr val="003896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7520" y="2074442"/>
            <a:ext cx="401532" cy="428018"/>
            <a:chOff x="133858" y="1286540"/>
            <a:chExt cx="414670" cy="428018"/>
          </a:xfrm>
        </p:grpSpPr>
        <p:sp>
          <p:nvSpPr>
            <p:cNvPr id="23" name="Flowchart: Connector 22"/>
            <p:cNvSpPr/>
            <p:nvPr/>
          </p:nvSpPr>
          <p:spPr bwMode="auto">
            <a:xfrm>
              <a:off x="133858" y="1286540"/>
              <a:ext cx="414670" cy="428018"/>
            </a:xfrm>
            <a:prstGeom prst="flowChartConnector">
              <a:avLst/>
            </a:prstGeom>
            <a:noFill/>
            <a:ln w="28575" cap="flat" cmpd="sng" algn="ctr">
              <a:solidFill>
                <a:srgbClr val="71C9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651" y="1362049"/>
              <a:ext cx="255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896"/>
                  </a:solidFill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7520" y="3296914"/>
            <a:ext cx="401532" cy="428018"/>
            <a:chOff x="133858" y="1286540"/>
            <a:chExt cx="414670" cy="428018"/>
          </a:xfrm>
        </p:grpSpPr>
        <p:sp>
          <p:nvSpPr>
            <p:cNvPr id="26" name="Flowchart: Connector 25"/>
            <p:cNvSpPr/>
            <p:nvPr/>
          </p:nvSpPr>
          <p:spPr bwMode="auto">
            <a:xfrm>
              <a:off x="133858" y="1286540"/>
              <a:ext cx="414670" cy="428018"/>
            </a:xfrm>
            <a:prstGeom prst="flowChartConnector">
              <a:avLst/>
            </a:prstGeom>
            <a:noFill/>
            <a:ln w="28575" cap="flat" cmpd="sng" algn="ctr">
              <a:solidFill>
                <a:srgbClr val="71C9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651" y="1362049"/>
              <a:ext cx="255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896"/>
                  </a:solidFill>
                </a:rPr>
                <a:t>3</a:t>
              </a:r>
              <a:endParaRPr lang="en-US" dirty="0">
                <a:solidFill>
                  <a:srgbClr val="003896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7520" y="4772806"/>
            <a:ext cx="401532" cy="428018"/>
            <a:chOff x="133858" y="1286540"/>
            <a:chExt cx="414670" cy="428018"/>
          </a:xfrm>
        </p:grpSpPr>
        <p:sp>
          <p:nvSpPr>
            <p:cNvPr id="29" name="Flowchart: Connector 28"/>
            <p:cNvSpPr/>
            <p:nvPr/>
          </p:nvSpPr>
          <p:spPr bwMode="auto">
            <a:xfrm>
              <a:off x="133858" y="1286540"/>
              <a:ext cx="414670" cy="428018"/>
            </a:xfrm>
            <a:prstGeom prst="flowChartConnector">
              <a:avLst/>
            </a:prstGeom>
            <a:noFill/>
            <a:ln w="28575" cap="flat" cmpd="sng" algn="ctr">
              <a:solidFill>
                <a:srgbClr val="71C9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651" y="1362049"/>
              <a:ext cx="255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896"/>
                  </a:solidFill>
                </a:rPr>
                <a:t>3</a:t>
              </a:r>
              <a:endParaRPr lang="en-US" dirty="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458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4046" y="1042650"/>
            <a:ext cx="7991242" cy="4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─"/>
              <a:defRPr sz="2600">
                <a:solidFill>
                  <a:schemeClr val="tx1"/>
                </a:solidFill>
                <a:latin typeface="+mn-lt"/>
              </a:defRPr>
            </a:lvl2pPr>
            <a:lvl3pPr marL="12001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54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─"/>
              <a:defRPr sz="2200">
                <a:solidFill>
                  <a:schemeClr val="tx1"/>
                </a:solidFill>
                <a:latin typeface="+mn-lt"/>
              </a:defRPr>
            </a:lvl4pPr>
            <a:lvl5pPr marL="1885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343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6pPr>
            <a:lvl7pPr marL="2800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7pPr>
            <a:lvl8pPr marL="3257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8pPr>
            <a:lvl9pPr marL="3714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0" kern="0" dirty="0"/>
              <a:t>COR audits demonstrate continued trend in maturity growth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kern="0" dirty="0"/>
              <a:t>Strong year over year decline in audit </a:t>
            </a:r>
            <a:r>
              <a:rPr lang="en-US" b="0" kern="0" dirty="0" smtClean="0"/>
              <a:t>findings</a:t>
            </a:r>
            <a:endParaRPr lang="en-US" b="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Responsibility Program </a:t>
            </a:r>
            <a:r>
              <a:rPr lang="en-US" dirty="0"/>
              <a:t>Maturity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415569" y="2694118"/>
            <a:ext cx="6328196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18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792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Dynamics has a bobsled team?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5201" y="787607"/>
            <a:ext cx="7216001" cy="5108226"/>
            <a:chOff x="885201" y="787607"/>
            <a:chExt cx="7216001" cy="5108226"/>
          </a:xfrm>
        </p:grpSpPr>
        <p:pic>
          <p:nvPicPr>
            <p:cNvPr id="1028" name="Picture 4" descr="http://media4.s-nbcnews.com/i/newscms/2014_06/167676/140206-jamaican-bob-sled-1040_f5b8a28cc1d5ddd5c6f00d73152c2f92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02" y="2794532"/>
              <a:ext cx="4786881" cy="310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media3.onsugar.com/files/2014/01/21/803/n/1922398/0d77bb6d81efccfe_5ae3c090-5f88-0131-1e68-76c86ab3b8b3.gif.xxxlarge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01" y="787607"/>
              <a:ext cx="4525607" cy="26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greg.sanchez\Desktop\GS\from Jump Drive\9-16-2015 10-38-39 A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808" y="937732"/>
              <a:ext cx="2690394" cy="297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75293" y="6061628"/>
            <a:ext cx="6821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Maybe not, but we do have a Health Solution Business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2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208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Dynamics Health Solutions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4394" y="1226798"/>
            <a:ext cx="8363393" cy="4694652"/>
            <a:chOff x="414393" y="957796"/>
            <a:chExt cx="8363393" cy="4694652"/>
          </a:xfrm>
        </p:grpSpPr>
        <p:sp>
          <p:nvSpPr>
            <p:cNvPr id="28" name="Rounded Rectangle 27"/>
            <p:cNvSpPr/>
            <p:nvPr/>
          </p:nvSpPr>
          <p:spPr>
            <a:xfrm>
              <a:off x="414394" y="957796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23893" y="957796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99105" y="957796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4393" y="3635032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612520" y="3635032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99105" y="3635032"/>
              <a:ext cx="2178681" cy="2017416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  <a:ln w="25400" cap="flat" cmpd="sng" algn="ctr">
              <a:solidFill>
                <a:srgbClr val="71C9E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 smtClean="0">
                <a:solidFill>
                  <a:srgbClr val="1F497D"/>
                </a:solidFill>
                <a:latin typeface="Calibri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89" y="1059452"/>
              <a:ext cx="1152889" cy="1814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26" y="1110717"/>
              <a:ext cx="1136237" cy="176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861" y="1152886"/>
              <a:ext cx="1108743" cy="1744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26" y="3746278"/>
              <a:ext cx="1136237" cy="1612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89" y="3742778"/>
              <a:ext cx="1152889" cy="1801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532" y="3803684"/>
              <a:ext cx="1096072" cy="168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3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9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28" y="786404"/>
            <a:ext cx="7772400" cy="5621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General Dynamics Health Solutions </a:t>
            </a:r>
            <a:r>
              <a:rPr lang="en-US" sz="2400" dirty="0" smtClean="0"/>
              <a:t>at </a:t>
            </a:r>
            <a:r>
              <a:rPr lang="en-US" sz="2400" dirty="0"/>
              <a:t>a Glance 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511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512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4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8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Underlying </a:t>
            </a:r>
            <a:r>
              <a:rPr lang="en-US" dirty="0"/>
              <a:t>P</a:t>
            </a:r>
            <a:r>
              <a:rPr lang="en-US" dirty="0" smtClean="0"/>
              <a:t>roblems Requiring Cyber Security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Things </a:t>
            </a:r>
            <a:r>
              <a:rPr lang="en-US" dirty="0"/>
              <a:t>Y</a:t>
            </a:r>
            <a:r>
              <a:rPr lang="en-US" dirty="0" smtClean="0"/>
              <a:t>ou are Already Doing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New Thoughts on Data Protection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5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22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Data’s Increasing Risk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6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3069987"/>
            <a:ext cx="3681231" cy="271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5303" y="3050655"/>
            <a:ext cx="1132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DCDE3"/>
                </a:solidFill>
              </a:rPr>
              <a:t>“</a:t>
            </a:r>
            <a:endParaRPr lang="en-US" sz="3200" dirty="0">
              <a:solidFill>
                <a:srgbClr val="7DCDE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0063" y="4774205"/>
            <a:ext cx="1306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DCDE3"/>
                </a:solidFill>
              </a:rPr>
              <a:t>”</a:t>
            </a:r>
            <a:endParaRPr lang="en-US" sz="8800" dirty="0">
              <a:solidFill>
                <a:srgbClr val="7DCDE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493" y="3463338"/>
            <a:ext cx="385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For the first time in over a decade, the healthcare sector surpassed the business sector as the industry with the most data security breaches at 43% of all breaches.</a:t>
            </a:r>
            <a:endParaRPr lang="en-US" sz="3600" dirty="0">
              <a:solidFill>
                <a:srgbClr val="7DCDE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846" y="1535057"/>
            <a:ext cx="1306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DCDE3"/>
                </a:solidFill>
              </a:rPr>
              <a:t>”</a:t>
            </a:r>
            <a:endParaRPr lang="en-US" sz="8800" dirty="0">
              <a:solidFill>
                <a:srgbClr val="7DCDE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790" y="1138429"/>
            <a:ext cx="45250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 smtClean="0"/>
              <a:t>Credit </a:t>
            </a:r>
            <a:r>
              <a:rPr lang="en-US" sz="2000" b="0" dirty="0"/>
              <a:t>cards can be say </a:t>
            </a:r>
            <a:r>
              <a:rPr lang="en-US" sz="2000" b="0" dirty="0" smtClean="0"/>
              <a:t>$5+ where PHI records </a:t>
            </a:r>
            <a:r>
              <a:rPr lang="en-US" sz="2000" b="0" dirty="0"/>
              <a:t>can go from </a:t>
            </a:r>
            <a:r>
              <a:rPr lang="en-US" sz="2000" b="0" dirty="0" smtClean="0"/>
              <a:t>$20 </a:t>
            </a:r>
            <a:r>
              <a:rPr lang="en-US" sz="2000" b="0" dirty="0"/>
              <a:t>say up to </a:t>
            </a:r>
            <a:r>
              <a:rPr lang="en-US" sz="2000" b="0" dirty="0" smtClean="0"/>
              <a:t>-- </a:t>
            </a:r>
            <a:r>
              <a:rPr lang="en-US" sz="2000" b="0" dirty="0"/>
              <a:t>we've even seen $60 or $</a:t>
            </a:r>
            <a:r>
              <a:rPr lang="en-US" sz="2000" b="0" dirty="0" smtClean="0"/>
              <a:t>70…</a:t>
            </a:r>
          </a:p>
          <a:p>
            <a:pPr algn="r">
              <a:spcBef>
                <a:spcPts val="1200"/>
              </a:spcBef>
            </a:pPr>
            <a:r>
              <a:rPr lang="en-US" sz="1600" b="0" dirty="0" smtClean="0"/>
              <a:t>Jim Trainor</a:t>
            </a:r>
          </a:p>
          <a:p>
            <a:pPr algn="r">
              <a:spcBef>
                <a:spcPts val="0"/>
              </a:spcBef>
            </a:pPr>
            <a:r>
              <a:rPr lang="en-US" sz="1600" b="0" dirty="0" smtClean="0"/>
              <a:t>FBI's Cyber Security </a:t>
            </a:r>
            <a:endParaRPr lang="en-US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29046" y="696845"/>
            <a:ext cx="1132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7DCDE3"/>
                </a:solidFill>
              </a:rPr>
              <a:t>“</a:t>
            </a:r>
            <a:endParaRPr lang="en-US" sz="3200" dirty="0">
              <a:solidFill>
                <a:srgbClr val="7DCDE3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119" y="1138429"/>
            <a:ext cx="2558043" cy="18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714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Underlying Needs for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bucket the issues into a small set 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 smtClean="0"/>
              <a:t>Software and system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Technology </a:t>
            </a:r>
            <a:r>
              <a:rPr lang="en-US" dirty="0" smtClean="0"/>
              <a:t>implementation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 smtClean="0"/>
              <a:t>Insider threat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 smtClean="0"/>
              <a:t>Social engineering (our employees)</a:t>
            </a:r>
          </a:p>
          <a:p>
            <a:pPr marL="736600" indent="-736600"/>
            <a:endParaRPr lang="en-US" dirty="0" smtClean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7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21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Not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 are the things you already know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Patching 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Risk assessments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Risk management and mitigation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Visibility</a:t>
            </a:r>
          </a:p>
          <a:p>
            <a:pPr marL="852487" indent="-457200">
              <a:buFont typeface="Wingdings" panose="05000000000000000000" pitchFamily="2" charset="2"/>
              <a:buChar char="q"/>
            </a:pPr>
            <a:r>
              <a:rPr lang="en-US" dirty="0"/>
              <a:t>Training</a:t>
            </a:r>
          </a:p>
          <a:p>
            <a:endParaRPr lang="en-US" dirty="0" smtClean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8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5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/>
              <a:t>“Untrustworthy software is responsible for over 90 percent of data breaches worldwide”</a:t>
            </a:r>
            <a:r>
              <a:rPr lang="en-US" sz="2400" baseline="30000" dirty="0" smtClean="0"/>
              <a:t>1</a:t>
            </a:r>
            <a:endParaRPr lang="en-US" sz="2600" baseline="30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/>
              <a:t>“…Delaying </a:t>
            </a:r>
            <a:r>
              <a:rPr lang="en-US" sz="2600" dirty="0"/>
              <a:t>patching leaves systems exposed to failure and compromise – a risk which will eventually happen, and from which a </a:t>
            </a:r>
            <a:r>
              <a:rPr lang="en-US" sz="2600" dirty="0" smtClean="0"/>
              <a:t>business </a:t>
            </a:r>
            <a:r>
              <a:rPr lang="en-US" sz="2600" dirty="0"/>
              <a:t>can struggle to recover</a:t>
            </a:r>
            <a:r>
              <a:rPr lang="en-US" sz="2600" dirty="0" smtClean="0"/>
              <a:t>.”</a:t>
            </a:r>
            <a:r>
              <a:rPr lang="en-US" sz="2400" baseline="30000" dirty="0" smtClean="0"/>
              <a:t>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600" dirty="0" smtClean="0"/>
              <a:t>“</a:t>
            </a:r>
            <a:r>
              <a:rPr lang="en-US" sz="2600" dirty="0"/>
              <a:t>S</a:t>
            </a:r>
            <a:r>
              <a:rPr lang="en-US" sz="2600" dirty="0" smtClean="0"/>
              <a:t>ecurity </a:t>
            </a:r>
            <a:r>
              <a:rPr lang="en-US" sz="2600" dirty="0"/>
              <a:t>study shows that 44 percent of breaches could be attributed to patched vulnerabilities that were between 2 and 4 years </a:t>
            </a:r>
            <a:r>
              <a:rPr lang="en-US" sz="2600" dirty="0" smtClean="0"/>
              <a:t>old”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rgbClr val="939EA7"/>
                </a:solidFill>
              </a:defRPr>
            </a:lvl1pPr>
          </a:lstStyle>
          <a:p>
            <a:r>
              <a:rPr lang="en-US" dirty="0" smtClean="0"/>
              <a:t>GDIT Proprietary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66665D"/>
                </a:solidFill>
              </a:defRPr>
            </a:lvl1pPr>
          </a:lstStyle>
          <a:p>
            <a:fld id="{596A7672-6645-4145-9E11-D954DE96D1EC}" type="slidenum">
              <a:rPr lang="en-US" smtClean="0">
                <a:solidFill>
                  <a:srgbClr val="939EA7"/>
                </a:solidFill>
              </a:rPr>
              <a:pPr/>
              <a:t>9</a:t>
            </a:fld>
            <a:r>
              <a:rPr lang="en-US" dirty="0" smtClean="0">
                <a:solidFill>
                  <a:srgbClr val="939EA7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1C9E1"/>
                </a:solidFill>
              </a:rPr>
              <a:t>|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39EA7"/>
                </a:solidFill>
              </a:rPr>
              <a:t>www.gdit.com/health</a:t>
            </a:r>
            <a:endParaRPr lang="en-US" dirty="0">
              <a:solidFill>
                <a:srgbClr val="939EA7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59025" y="5510715"/>
            <a:ext cx="7991242" cy="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─"/>
              <a:defRPr sz="2600">
                <a:solidFill>
                  <a:schemeClr val="tx1"/>
                </a:solidFill>
                <a:latin typeface="+mn-lt"/>
              </a:defRPr>
            </a:lvl2pPr>
            <a:lvl3pPr marL="12001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54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─"/>
              <a:defRPr sz="2200">
                <a:solidFill>
                  <a:schemeClr val="tx1"/>
                </a:solidFill>
                <a:latin typeface="+mn-lt"/>
              </a:defRPr>
            </a:lvl4pPr>
            <a:lvl5pPr marL="1885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343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6pPr>
            <a:lvl7pPr marL="2800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7pPr>
            <a:lvl8pPr marL="3257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8pPr>
            <a:lvl9pPr marL="3714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2" charset="2"/>
              <a:buChar char="n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900" dirty="0"/>
              <a:t>July 02, </a:t>
            </a:r>
            <a:r>
              <a:rPr lang="en-US" sz="900" dirty="0" smtClean="0"/>
              <a:t>2015: Importance </a:t>
            </a:r>
            <a:r>
              <a:rPr lang="en-US" sz="900" dirty="0"/>
              <a:t>of patching: government teams up with software companies; </a:t>
            </a:r>
            <a:r>
              <a:rPr lang="en-US" sz="900" dirty="0">
                <a:hlinkClick r:id="rId3"/>
              </a:rPr>
              <a:t>http://www.scmagazineuk.com/importance-of-patching-government-teams-up-with-software-companies/article/424212</a:t>
            </a:r>
            <a:r>
              <a:rPr lang="en-US" sz="900" dirty="0" smtClean="0">
                <a:hlinkClick r:id="rId3"/>
              </a:rPr>
              <a:t>/</a:t>
            </a:r>
            <a:endParaRPr lang="en-US" sz="900" dirty="0" smtClean="0"/>
          </a:p>
          <a:p>
            <a:pPr>
              <a:buFont typeface="+mj-lt"/>
              <a:buAutoNum type="arabicPeriod"/>
            </a:pPr>
            <a:r>
              <a:rPr lang="en-US" sz="900" dirty="0"/>
              <a:t>August 06, </a:t>
            </a:r>
            <a:r>
              <a:rPr lang="en-US" sz="900" dirty="0" smtClean="0"/>
              <a:t>2015:  Poor </a:t>
            </a:r>
            <a:r>
              <a:rPr lang="en-US" sz="900" dirty="0"/>
              <a:t>patching is still one of the biggest security issues; </a:t>
            </a:r>
            <a:r>
              <a:rPr lang="en-US" sz="900" dirty="0">
                <a:hlinkClick r:id="rId4"/>
              </a:rPr>
              <a:t>http://www.scmagazineuk.com/poor-patching-is-still-one-of-the-biggest-security-issues/article/429685</a:t>
            </a:r>
            <a:r>
              <a:rPr lang="en-US" sz="900" dirty="0" smtClean="0">
                <a:hlinkClick r:id="rId4"/>
              </a:rPr>
              <a:t>/</a:t>
            </a:r>
            <a:endParaRPr lang="en-US" sz="900" dirty="0" smtClean="0"/>
          </a:p>
          <a:p>
            <a:pPr>
              <a:buFont typeface="+mj-lt"/>
              <a:buAutoNum type="arabicPeriod"/>
            </a:pPr>
            <a:r>
              <a:rPr lang="en-US" sz="900" dirty="0" smtClean="0"/>
              <a:t>2015-02-23: Lack </a:t>
            </a:r>
            <a:r>
              <a:rPr lang="en-US" sz="900" dirty="0"/>
              <a:t>of Patching Remains a Top Security Risk, HP Report Finds; </a:t>
            </a:r>
            <a:r>
              <a:rPr lang="en-US" sz="900" dirty="0">
                <a:hlinkClick r:id="rId5"/>
              </a:rPr>
              <a:t>http://</a:t>
            </a:r>
            <a:r>
              <a:rPr lang="en-US" sz="900" dirty="0" smtClean="0">
                <a:hlinkClick r:id="rId5"/>
              </a:rPr>
              <a:t>www.eweek.com/security/lack-of-patching-remains-a-top-security-risk-hp-report-finds.html</a:t>
            </a:r>
            <a:endParaRPr lang="en-US" sz="900" dirty="0" smtClean="0"/>
          </a:p>
          <a:p>
            <a:pPr>
              <a:buFont typeface="+mj-lt"/>
              <a:buAutoNum type="arabicPeriod"/>
            </a:pPr>
            <a:endParaRPr lang="en-US" sz="900" dirty="0"/>
          </a:p>
          <a:p>
            <a:pPr>
              <a:buFont typeface="+mj-lt"/>
              <a:buAutoNum type="arabicPeriod"/>
            </a:pPr>
            <a:endParaRPr lang="en-US" sz="900" dirty="0" smtClean="0"/>
          </a:p>
          <a:p>
            <a:pPr>
              <a:buFont typeface="+mj-lt"/>
              <a:buAutoNum type="arabicPeriod"/>
            </a:pPr>
            <a:endParaRPr lang="en-US" sz="900" dirty="0"/>
          </a:p>
          <a:p>
            <a:pPr>
              <a:buFont typeface="+mj-lt"/>
              <a:buAutoNum type="arabicPeriod"/>
            </a:pPr>
            <a:endParaRPr lang="en-US" sz="900" dirty="0" smtClean="0"/>
          </a:p>
          <a:p>
            <a:pPr>
              <a:buFont typeface="+mj-lt"/>
              <a:buAutoNum type="arabicPeriod"/>
            </a:pPr>
            <a:endParaRPr lang="en-US" sz="900" dirty="0" smtClean="0"/>
          </a:p>
          <a:p>
            <a:pPr>
              <a:buFont typeface="+mj-lt"/>
              <a:buAutoNum type="arabicPeriod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06587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35T">
  <a:themeElements>
    <a:clrScheme name="Custom 1">
      <a:dk1>
        <a:srgbClr val="000000"/>
      </a:dk1>
      <a:lt1>
        <a:srgbClr val="FFFFFF"/>
      </a:lt1>
      <a:dk2>
        <a:srgbClr val="003896"/>
      </a:dk2>
      <a:lt2>
        <a:srgbClr val="000000"/>
      </a:lt2>
      <a:accent1>
        <a:srgbClr val="59178A"/>
      </a:accent1>
      <a:accent2>
        <a:srgbClr val="BA122B"/>
      </a:accent2>
      <a:accent3>
        <a:srgbClr val="FFFFFF"/>
      </a:accent3>
      <a:accent4>
        <a:srgbClr val="000000"/>
      </a:accent4>
      <a:accent5>
        <a:srgbClr val="B5ABC4"/>
      </a:accent5>
      <a:accent6>
        <a:srgbClr val="A80F26"/>
      </a:accent6>
      <a:hlink>
        <a:srgbClr val="003399"/>
      </a:hlink>
      <a:folHlink>
        <a:srgbClr val="00824A"/>
      </a:folHlink>
    </a:clrScheme>
    <a:fontScheme name="GD35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35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35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D35T">
  <a:themeElements>
    <a:clrScheme name="">
      <a:dk1>
        <a:srgbClr val="000000"/>
      </a:dk1>
      <a:lt1>
        <a:srgbClr val="FFFFFF"/>
      </a:lt1>
      <a:dk2>
        <a:srgbClr val="003896"/>
      </a:dk2>
      <a:lt2>
        <a:srgbClr val="000000"/>
      </a:lt2>
      <a:accent1>
        <a:srgbClr val="59178A"/>
      </a:accent1>
      <a:accent2>
        <a:srgbClr val="BA122B"/>
      </a:accent2>
      <a:accent3>
        <a:srgbClr val="FFFFFF"/>
      </a:accent3>
      <a:accent4>
        <a:srgbClr val="000000"/>
      </a:accent4>
      <a:accent5>
        <a:srgbClr val="B5ABC4"/>
      </a:accent5>
      <a:accent6>
        <a:srgbClr val="A80F26"/>
      </a:accent6>
      <a:hlink>
        <a:srgbClr val="FFE617"/>
      </a:hlink>
      <a:folHlink>
        <a:srgbClr val="00824A"/>
      </a:folHlink>
    </a:clrScheme>
    <a:fontScheme name="GD35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35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35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35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C:\GEN DYN\GD NEW PPT 97\NEW PPT 97\NEW CORP\GD35T.ppt</Template>
  <TotalTime>34911</TotalTime>
  <Words>1266</Words>
  <Application>Microsoft Office PowerPoint</Application>
  <PresentationFormat>On-screen Show (4:3)</PresentationFormat>
  <Paragraphs>262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GD35T</vt:lpstr>
      <vt:lpstr>1_GD35T</vt:lpstr>
      <vt:lpstr>Slide 1</vt:lpstr>
      <vt:lpstr>General Dynamics has a bobsled team?</vt:lpstr>
      <vt:lpstr>General Dynamics Health Solutions</vt:lpstr>
      <vt:lpstr>General Dynamics Health Solutions at a Glance </vt:lpstr>
      <vt:lpstr>Agenda</vt:lpstr>
      <vt:lpstr>Health Data’s Increasing Risk</vt:lpstr>
      <vt:lpstr>The Underlying Needs for Cyber Security</vt:lpstr>
      <vt:lpstr>What We Will Not Discuss</vt:lpstr>
      <vt:lpstr>Patching</vt:lpstr>
      <vt:lpstr>Risk Assessment</vt:lpstr>
      <vt:lpstr>Risk Management and Mitigation</vt:lpstr>
      <vt:lpstr>Visibility – SOC and SOC as a Service</vt:lpstr>
      <vt:lpstr>Privacy and Security Training Games</vt:lpstr>
      <vt:lpstr>Established Program to Safeguard Sensitive Customer Data</vt:lpstr>
      <vt:lpstr>Culture of Responsibility Focus Areas</vt:lpstr>
      <vt:lpstr>Breakdown of Culture of Responsibility Focus Areas</vt:lpstr>
      <vt:lpstr>High-Level Culture of Responsibility (Automation)</vt:lpstr>
      <vt:lpstr>Culture of Responsibility Program Maturity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TO CREATE SHAREHOLDER VALUE</dc:title>
  <dc:creator>Corporate User</dc:creator>
  <cp:lastModifiedBy>nelson mullins</cp:lastModifiedBy>
  <cp:revision>2060</cp:revision>
  <cp:lastPrinted>2015-06-16T13:18:27Z</cp:lastPrinted>
  <dcterms:created xsi:type="dcterms:W3CDTF">1997-03-31T17:29:08Z</dcterms:created>
  <dcterms:modified xsi:type="dcterms:W3CDTF">2015-09-18T19:57:38Z</dcterms:modified>
</cp:coreProperties>
</file>